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4.xml" ContentType="application/inkml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112"/>
  </p:notesMasterIdLst>
  <p:sldIdLst>
    <p:sldId id="322" r:id="rId2"/>
    <p:sldId id="324" r:id="rId3"/>
    <p:sldId id="310" r:id="rId4"/>
    <p:sldId id="1137" r:id="rId5"/>
    <p:sldId id="1138" r:id="rId6"/>
    <p:sldId id="1140" r:id="rId7"/>
    <p:sldId id="1141" r:id="rId8"/>
    <p:sldId id="1176" r:id="rId9"/>
    <p:sldId id="1177" r:id="rId10"/>
    <p:sldId id="1187" r:id="rId11"/>
    <p:sldId id="1179" r:id="rId12"/>
    <p:sldId id="1189" r:id="rId13"/>
    <p:sldId id="643" r:id="rId14"/>
    <p:sldId id="1190" r:id="rId15"/>
    <p:sldId id="1163" r:id="rId16"/>
    <p:sldId id="1142" r:id="rId17"/>
    <p:sldId id="1162" r:id="rId18"/>
    <p:sldId id="1192" r:id="rId19"/>
    <p:sldId id="1054" r:id="rId20"/>
    <p:sldId id="1055" r:id="rId21"/>
    <p:sldId id="1161" r:id="rId22"/>
    <p:sldId id="1092" r:id="rId23"/>
    <p:sldId id="1094" r:id="rId24"/>
    <p:sldId id="1093" r:id="rId25"/>
    <p:sldId id="1096" r:id="rId26"/>
    <p:sldId id="1117" r:id="rId27"/>
    <p:sldId id="1111" r:id="rId28"/>
    <p:sldId id="1040" r:id="rId29"/>
    <p:sldId id="262" r:id="rId30"/>
    <p:sldId id="1036" r:id="rId31"/>
    <p:sldId id="263" r:id="rId32"/>
    <p:sldId id="266" r:id="rId33"/>
    <p:sldId id="1172" r:id="rId34"/>
    <p:sldId id="1020" r:id="rId35"/>
    <p:sldId id="1164" r:id="rId36"/>
    <p:sldId id="1034" r:id="rId37"/>
    <p:sldId id="1171" r:id="rId38"/>
    <p:sldId id="1052" r:id="rId39"/>
    <p:sldId id="1041" r:id="rId40"/>
    <p:sldId id="1035" r:id="rId41"/>
    <p:sldId id="274" r:id="rId42"/>
    <p:sldId id="275" r:id="rId43"/>
    <p:sldId id="1015" r:id="rId44"/>
    <p:sldId id="961" r:id="rId45"/>
    <p:sldId id="963" r:id="rId46"/>
    <p:sldId id="281" r:id="rId47"/>
    <p:sldId id="1016" r:id="rId48"/>
    <p:sldId id="1042" r:id="rId49"/>
    <p:sldId id="261" r:id="rId50"/>
    <p:sldId id="1030" r:id="rId51"/>
    <p:sldId id="1032" r:id="rId52"/>
    <p:sldId id="1029" r:id="rId53"/>
    <p:sldId id="1031" r:id="rId54"/>
    <p:sldId id="964" r:id="rId55"/>
    <p:sldId id="1037" r:id="rId56"/>
    <p:sldId id="972" r:id="rId57"/>
    <p:sldId id="1038" r:id="rId58"/>
    <p:sldId id="1191" r:id="rId59"/>
    <p:sldId id="1045" r:id="rId60"/>
    <p:sldId id="265" r:id="rId61"/>
    <p:sldId id="1143" r:id="rId62"/>
    <p:sldId id="1144" r:id="rId63"/>
    <p:sldId id="979" r:id="rId64"/>
    <p:sldId id="976" r:id="rId65"/>
    <p:sldId id="1145" r:id="rId66"/>
    <p:sldId id="1146" r:id="rId67"/>
    <p:sldId id="978" r:id="rId68"/>
    <p:sldId id="981" r:id="rId69"/>
    <p:sldId id="1151" r:id="rId70"/>
    <p:sldId id="1150" r:id="rId71"/>
    <p:sldId id="982" r:id="rId72"/>
    <p:sldId id="980" r:id="rId73"/>
    <p:sldId id="984" r:id="rId74"/>
    <p:sldId id="970" r:id="rId75"/>
    <p:sldId id="276" r:id="rId76"/>
    <p:sldId id="1046" r:id="rId77"/>
    <p:sldId id="985" r:id="rId78"/>
    <p:sldId id="1152" r:id="rId79"/>
    <p:sldId id="1154" r:id="rId80"/>
    <p:sldId id="996" r:id="rId81"/>
    <p:sldId id="997" r:id="rId82"/>
    <p:sldId id="1149" r:id="rId83"/>
    <p:sldId id="1153" r:id="rId84"/>
    <p:sldId id="989" r:id="rId85"/>
    <p:sldId id="1025" r:id="rId86"/>
    <p:sldId id="991" r:id="rId87"/>
    <p:sldId id="998" r:id="rId88"/>
    <p:sldId id="273" r:id="rId89"/>
    <p:sldId id="1027" r:id="rId90"/>
    <p:sldId id="1044" r:id="rId91"/>
    <p:sldId id="999" r:id="rId92"/>
    <p:sldId id="1194" r:id="rId93"/>
    <p:sldId id="1196" r:id="rId94"/>
    <p:sldId id="1195" r:id="rId95"/>
    <p:sldId id="1156" r:id="rId96"/>
    <p:sldId id="1001" r:id="rId97"/>
    <p:sldId id="1005" r:id="rId98"/>
    <p:sldId id="1006" r:id="rId99"/>
    <p:sldId id="1197" r:id="rId100"/>
    <p:sldId id="1198" r:id="rId101"/>
    <p:sldId id="1155" r:id="rId102"/>
    <p:sldId id="1199" r:id="rId103"/>
    <p:sldId id="1201" r:id="rId104"/>
    <p:sldId id="1160" r:id="rId105"/>
    <p:sldId id="1185" r:id="rId106"/>
    <p:sldId id="1183" r:id="rId107"/>
    <p:sldId id="1186" r:id="rId108"/>
    <p:sldId id="1013" r:id="rId109"/>
    <p:sldId id="1024" r:id="rId110"/>
    <p:sldId id="1049" r:id="rId1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F5FF"/>
    <a:srgbClr val="0000FF"/>
    <a:srgbClr val="006600"/>
    <a:srgbClr val="546575"/>
    <a:srgbClr val="0172BB"/>
    <a:srgbClr val="115740"/>
    <a:srgbClr val="0D2234"/>
    <a:srgbClr val="021523"/>
    <a:srgbClr val="021D52"/>
    <a:srgbClr val="690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0" autoAdjust="0"/>
    <p:restoredTop sz="94277" autoAdjust="0"/>
  </p:normalViewPr>
  <p:slideViewPr>
    <p:cSldViewPr snapToGrid="0" snapToObjects="1">
      <p:cViewPr varScale="1">
        <p:scale>
          <a:sx n="117" d="100"/>
          <a:sy n="117" d="100"/>
        </p:scale>
        <p:origin x="53" y="190"/>
      </p:cViewPr>
      <p:guideLst/>
    </p:cSldViewPr>
  </p:slideViewPr>
  <p:outlineViewPr>
    <p:cViewPr>
      <p:scale>
        <a:sx n="33" d="100"/>
        <a:sy n="33" d="100"/>
      </p:scale>
      <p:origin x="0" y="-140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0:17:49.4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1T01:22:11.582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1T01:22:11.915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4T03:26:56.3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 0,'-2'2,"-2"0,0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16AB4-BCC4-4058-A11C-22DADC6BAC9A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2D475-CA7F-4BD4-809A-E9B3E854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20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0030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30259-AA91-4325-A03E-51433C31EF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10030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5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defTabSz="10212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9630259-AA91-4325-A03E-51433C31EF76}" type="slidenum">
              <a:rPr lang="en-US">
                <a:solidFill>
                  <a:srgbClr val="000000"/>
                </a:solidFill>
                <a:latin typeface="Times New Roman" pitchFamily="18" charset="0"/>
              </a:rPr>
              <a:pPr defTabSz="102126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581208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0030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30259-AA91-4325-A03E-51433C31EF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10030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5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0030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30259-AA91-4325-A03E-51433C31EF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10030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817389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2D475-CA7F-4BD4-809A-E9B3E854440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86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0030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30259-AA91-4325-A03E-51433C31EF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10030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663283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0030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30259-AA91-4325-A03E-51433C31EF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10030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048812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i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80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943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4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822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244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221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48418"/>
            <a:ext cx="6858000" cy="1046663"/>
          </a:xfrm>
        </p:spPr>
        <p:txBody>
          <a:bodyPr anchor="b"/>
          <a:lstStyle>
            <a:lvl1pPr algn="ctr">
              <a:defRPr sz="3600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96645"/>
            <a:ext cx="6858000" cy="1241822"/>
          </a:xfrm>
        </p:spPr>
        <p:txBody>
          <a:bodyPr/>
          <a:lstStyle>
            <a:lvl1pPr marL="0" indent="0" algn="ctr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96169A15-83D5-374D-8114-65A610BBA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424" y="4700455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343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5096" y="1098671"/>
            <a:ext cx="5035292" cy="62439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45096" y="638129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5096" y="1778794"/>
            <a:ext cx="5035292" cy="23847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B87FA-C788-0C43-A60C-5EB49C9779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2879679" cy="514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24" y="833232"/>
            <a:ext cx="4407083" cy="102286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4224" y="399987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224" y="1884528"/>
            <a:ext cx="4407083" cy="24814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B87FA-C788-0C43-A60C-5EB49C9779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2058" y="1200150"/>
            <a:ext cx="2743200" cy="2743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28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252" y="808793"/>
            <a:ext cx="2749209" cy="117832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68" y="2003332"/>
            <a:ext cx="2749454" cy="404813"/>
          </a:xfrm>
        </p:spPr>
        <p:txBody>
          <a:bodyPr anchor="ctr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756" y="808793"/>
            <a:ext cx="2514599" cy="37507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8149" y="808794"/>
            <a:ext cx="2514599" cy="37507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4563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89" y="810931"/>
            <a:ext cx="6591807" cy="81184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7" y="406536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107" y="1870384"/>
            <a:ext cx="3206494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36503" y="1870384"/>
            <a:ext cx="3206494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8918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6800" y="1215744"/>
            <a:ext cx="2749209" cy="117832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6800" y="2390362"/>
            <a:ext cx="2749454" cy="404813"/>
          </a:xfrm>
        </p:spPr>
        <p:txBody>
          <a:bodyPr anchor="ctr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479" y="335543"/>
            <a:ext cx="5035292" cy="117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8479" y="1801202"/>
            <a:ext cx="5035292" cy="117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D728A0-FBA7-A944-9FC3-D964968E5F8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48479" y="3262454"/>
            <a:ext cx="5035292" cy="117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0050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0" y="810931"/>
            <a:ext cx="6466444" cy="81184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7" y="406536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107" y="1865585"/>
            <a:ext cx="2575872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84064" y="1865585"/>
            <a:ext cx="2575872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9CB098-C913-FF47-8D6F-4433AECCD9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17021" y="1865585"/>
            <a:ext cx="2575872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3907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778" y="271067"/>
            <a:ext cx="6466444" cy="81184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7273" y="1127153"/>
            <a:ext cx="2749454" cy="404813"/>
          </a:xfrm>
        </p:spPr>
        <p:txBody>
          <a:bodyPr anchor="ctr"/>
          <a:lstStyle>
            <a:lvl1pPr marL="0" indent="0" algn="ctr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20D28-F0F0-5F4F-89FE-71791FFC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453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9AB6CD-55F5-B04D-A3C8-3780797289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173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173" y="2568553"/>
            <a:ext cx="2651760" cy="21418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09A5E-98CB-7E4F-BAE0-DB3DEB04D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87767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DFEEC4C-3952-3241-AFFA-9FF6C2A44C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3487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33487" y="2603479"/>
            <a:ext cx="2651760" cy="20989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A0E7A-9763-0E4C-8BD0-CB8351B2D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0131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7BD52A3-D0F5-C34B-B923-D91286004F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5851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9CB098-C913-FF47-8D6F-4433AECCD9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45851" y="2603479"/>
            <a:ext cx="2651760" cy="20989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579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778" y="271067"/>
            <a:ext cx="6466444" cy="81184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7273" y="1127153"/>
            <a:ext cx="2749454" cy="404813"/>
          </a:xfrm>
        </p:spPr>
        <p:txBody>
          <a:bodyPr anchor="ctr"/>
          <a:lstStyle>
            <a:lvl1pPr marL="0" indent="0" algn="ctr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20D28-F0F0-5F4F-89FE-71791FFC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453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9AB6CD-55F5-B04D-A3C8-3780797289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173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12F6D154-7CC0-C540-AA65-63CBA5A000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8385" y="2690383"/>
            <a:ext cx="2027337" cy="168061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09A5E-98CB-7E4F-BAE0-DB3DEB04D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87767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DFEEC4C-3952-3241-AFFA-9FF6C2A44C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3487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2EB95A51-2BFE-CF45-AF89-35310B6F25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45699" y="2690382"/>
            <a:ext cx="2027337" cy="168061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A0E7A-9763-0E4C-8BD0-CB8351B2D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0131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7BD52A3-D0F5-C34B-B923-D91286004F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5851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50A9B9C3-F6C3-E14E-B1BC-001989E7BF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58063" y="2690381"/>
            <a:ext cx="2027337" cy="168061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03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426" y="211044"/>
            <a:ext cx="6466444" cy="81184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7273" y="1063485"/>
            <a:ext cx="2749454" cy="404813"/>
          </a:xfrm>
        </p:spPr>
        <p:txBody>
          <a:bodyPr anchor="ctr"/>
          <a:lstStyle>
            <a:lvl1pPr marL="0" indent="0" algn="ctr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20D28-F0F0-5F4F-89FE-71791FFC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8453" y="1708482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9AB6CD-55F5-B04D-A3C8-3780797289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105" y="1941489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EF3CB1-11C9-364F-BB5B-A911A25998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9146" y="2693575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09A5E-98CB-7E4F-BAE0-DB3DEB04D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69273" y="1708481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4B1F5A97-5AAD-B944-ACE3-759382926F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96483" y="1943551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D467BC90-669B-E145-A934-88F0093AEA0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738524" y="2695637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A0E7A-9763-0E4C-8BD0-CB8351B2D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0093" y="1708481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20F56272-45A8-464E-A2EF-92E963522C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88744" y="1943551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91AC9B6C-283F-8246-AA1C-A18DA4F7E34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30785" y="2695637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6ABE50-ACB3-F540-B07F-B7E5E31B4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30912" y="1708483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AEEAAA06-A9FA-5C44-BDE5-45762EF595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69564" y="1941489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AB995A1D-84D4-B04C-B7C1-C51D005CC92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11605" y="2693575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53216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Google Shape;9;p2">
            <a:extLst>
              <a:ext uri="{FF2B5EF4-FFF2-40B4-BE49-F238E27FC236}">
                <a16:creationId xmlns:a16="http://schemas.microsoft.com/office/drawing/2014/main" id="{1FCF44F6-5A3D-E048-9544-889B53C3B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36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B50043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oogle Shape;9;p2">
            <a:extLst>
              <a:ext uri="{FF2B5EF4-FFF2-40B4-BE49-F238E27FC236}">
                <a16:creationId xmlns:a16="http://schemas.microsoft.com/office/drawing/2014/main" id="{9276374E-D2D9-DC42-A494-8AC9A165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424" y="4700455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25489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Google Shape;9;p2">
            <a:extLst>
              <a:ext uri="{FF2B5EF4-FFF2-40B4-BE49-F238E27FC236}">
                <a16:creationId xmlns:a16="http://schemas.microsoft.com/office/drawing/2014/main" id="{2BECEAAE-95DE-7F48-A1B5-8653118BC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1932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;p2">
            <a:extLst>
              <a:ext uri="{FF2B5EF4-FFF2-40B4-BE49-F238E27FC236}">
                <a16:creationId xmlns:a16="http://schemas.microsoft.com/office/drawing/2014/main" id="{BCD90D5E-D7AC-014B-B622-1C4522500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4008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Google Shape;9;p2">
            <a:extLst>
              <a:ext uri="{FF2B5EF4-FFF2-40B4-BE49-F238E27FC236}">
                <a16:creationId xmlns:a16="http://schemas.microsoft.com/office/drawing/2014/main" id="{2085C8BE-71C8-A94B-B44D-4219E253C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2979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oogle Shape;9;p2">
            <a:extLst>
              <a:ext uri="{FF2B5EF4-FFF2-40B4-BE49-F238E27FC236}">
                <a16:creationId xmlns:a16="http://schemas.microsoft.com/office/drawing/2014/main" id="{C1E125B7-055E-5047-97D9-F27D7CEBE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9718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946150" y="228600"/>
            <a:ext cx="7035800" cy="42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41A1FDB-C687-4779-AC9D-6654FB4897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DDB710-5041-499F-8C90-C5EA7F5C35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93A95F2-CDD4-41DF-8B2E-F2643F735E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605DFF-286C-4371-A0EB-26315B4B18BB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104702967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0063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87372-0917-854E-8E17-C067520FD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75625"/>
            <a:ext cx="4024312" cy="404813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83473"/>
            <a:ext cx="7886700" cy="30492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569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38" y="732462"/>
            <a:ext cx="7886700" cy="752851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87372-0917-854E-8E17-C067520FD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638" y="283978"/>
            <a:ext cx="4024312" cy="404813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638" y="1583473"/>
            <a:ext cx="7886700" cy="15418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FE203F3-27C1-6942-B96E-19FD27429A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220872"/>
            <a:ext cx="9144000" cy="19226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5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021" y="811348"/>
            <a:ext cx="4023953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938" y="406953"/>
            <a:ext cx="4024312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021" y="2067339"/>
            <a:ext cx="8303872" cy="25653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93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1" y="880520"/>
            <a:ext cx="2749209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8" y="476125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1" y="476125"/>
            <a:ext cx="5035292" cy="2095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A4D5AD4-5321-1C4A-B2C2-36ACAEAE06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220872"/>
            <a:ext cx="9144000" cy="19226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03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0" y="2689542"/>
            <a:ext cx="2749209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7" y="2285147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2285147"/>
            <a:ext cx="5035292" cy="2095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A4D5AD4-5321-1C4A-B2C2-36ACAEAE06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1922628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1BD809E3-AD6A-7B4C-A433-216B2CAC2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424" y="4711405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235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1" y="1215743"/>
            <a:ext cx="2749209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8" y="811348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1" y="811349"/>
            <a:ext cx="5035292" cy="1760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657601" y="2750585"/>
            <a:ext cx="5035292" cy="1760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219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528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79095"/>
            <a:ext cx="7886700" cy="3453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4918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0" r:id="rId3"/>
    <p:sldLayoutId id="2147483679" r:id="rId4"/>
    <p:sldLayoutId id="2147483682" r:id="rId5"/>
    <p:sldLayoutId id="2147483669" r:id="rId6"/>
    <p:sldLayoutId id="2147483668" r:id="rId7"/>
    <p:sldLayoutId id="2147483681" r:id="rId8"/>
    <p:sldLayoutId id="2147483670" r:id="rId9"/>
    <p:sldLayoutId id="2147483683" r:id="rId10"/>
    <p:sldLayoutId id="2147483684" r:id="rId11"/>
    <p:sldLayoutId id="2147483674" r:id="rId12"/>
    <p:sldLayoutId id="2147483672" r:id="rId13"/>
    <p:sldLayoutId id="2147483671" r:id="rId14"/>
    <p:sldLayoutId id="2147483673" r:id="rId15"/>
    <p:sldLayoutId id="2147483675" r:id="rId16"/>
    <p:sldLayoutId id="2147483680" r:id="rId17"/>
    <p:sldLayoutId id="2147483677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85" r:id="rId2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bg2">
            <a:lumMod val="25000"/>
          </a:schemeClr>
        </a:buClr>
        <a:buSzPct val="85000"/>
        <a:buFont typeface="Arial" panose="020B0604020202020204" pitchFamily="34" charset="0"/>
        <a:buChar char="•"/>
        <a:defRPr sz="1600" b="0" i="0" kern="1200">
          <a:solidFill>
            <a:schemeClr val="bg2">
              <a:lumMod val="25000"/>
            </a:schemeClr>
          </a:solidFill>
          <a:latin typeface="Helvetica Light" panose="020B04030202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>
            <a:lumMod val="25000"/>
          </a:schemeClr>
        </a:buClr>
        <a:buSzPct val="85000"/>
        <a:buFont typeface="Courier New" panose="02070309020205020404" pitchFamily="49" charset="0"/>
        <a:buChar char="o"/>
        <a:defRPr sz="1400" b="0" i="0" kern="1200">
          <a:solidFill>
            <a:schemeClr val="bg2">
              <a:lumMod val="25000"/>
            </a:schemeClr>
          </a:solidFill>
          <a:latin typeface="Helvetica Light" panose="020B04030202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>
            <a:lumMod val="25000"/>
          </a:schemeClr>
        </a:buClr>
        <a:buSzPct val="85000"/>
        <a:buFont typeface="Wingdings" pitchFamily="2" charset="2"/>
        <a:buChar char="§"/>
        <a:defRPr sz="1200" b="0" i="0" kern="1200">
          <a:solidFill>
            <a:schemeClr val="bg2">
              <a:lumMod val="25000"/>
            </a:schemeClr>
          </a:solidFill>
          <a:latin typeface="Helvetica Light" panose="020B0403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0.png"/><Relationship Id="rId13" Type="http://schemas.openxmlformats.org/officeDocument/2006/relationships/image" Target="../media/image147.png"/><Relationship Id="rId3" Type="http://schemas.openxmlformats.org/officeDocument/2006/relationships/image" Target="../media/image112.emf"/><Relationship Id="rId7" Type="http://schemas.openxmlformats.org/officeDocument/2006/relationships/image" Target="../media/image1410.png"/><Relationship Id="rId12" Type="http://schemas.openxmlformats.org/officeDocument/2006/relationships/image" Target="../media/image14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0.png"/><Relationship Id="rId11" Type="http://schemas.openxmlformats.org/officeDocument/2006/relationships/image" Target="../media/image145.png"/><Relationship Id="rId5" Type="http://schemas.openxmlformats.org/officeDocument/2006/relationships/image" Target="../media/image1390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0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png"/><Relationship Id="rId4" Type="http://schemas.openxmlformats.org/officeDocument/2006/relationships/image" Target="../media/image13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8.png"/><Relationship Id="rId4" Type="http://schemas.openxmlformats.org/officeDocument/2006/relationships/image" Target="../media/image15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0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0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25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customXml" Target="../ink/ink3.xml"/><Relationship Id="rId4" Type="http://schemas.openxmlformats.org/officeDocument/2006/relationships/image" Target="../media/image3510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1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dirty="0"/>
              <a:t>Mathematics for Business Analytics and Finance</a:t>
            </a:r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350" b="1" dirty="0"/>
              <a:t>Sami Najafi</a:t>
            </a:r>
          </a:p>
          <a:p>
            <a:pPr>
              <a:lnSpc>
                <a:spcPct val="90000"/>
              </a:lnSpc>
            </a:pPr>
            <a:r>
              <a:rPr lang="en-US" sz="900" b="1" dirty="0">
                <a:latin typeface="Franklin Gothic Book" panose="020B0503020102020204" pitchFamily="34" charset="0"/>
              </a:rPr>
              <a:t>MSIS2402/2502</a:t>
            </a:r>
          </a:p>
          <a:p>
            <a:pPr>
              <a:lnSpc>
                <a:spcPct val="90000"/>
              </a:lnSpc>
            </a:pPr>
            <a:endParaRPr lang="en-US" sz="900" dirty="0"/>
          </a:p>
          <a:p>
            <a:pPr>
              <a:lnSpc>
                <a:spcPct val="90000"/>
              </a:lnSpc>
            </a:pPr>
            <a:endParaRPr lang="en-US" sz="900" dirty="0"/>
          </a:p>
          <a:p>
            <a:pPr>
              <a:lnSpc>
                <a:spcPct val="90000"/>
              </a:lnSpc>
            </a:pPr>
            <a:r>
              <a:rPr lang="en-US" sz="1125" b="1" dirty="0"/>
              <a:t>Module 1</a:t>
            </a:r>
          </a:p>
          <a:p>
            <a:pPr>
              <a:lnSpc>
                <a:spcPct val="90000"/>
              </a:lnSpc>
            </a:pP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734A-9578-199E-0649-1EF87C8C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7398-018E-CCDE-C03F-444182D58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00" y="1121946"/>
            <a:ext cx="7886700" cy="3713579"/>
          </a:xfrm>
        </p:spPr>
        <p:txBody>
          <a:bodyPr>
            <a:norm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Accounts for 30% of your final grade; 14 problem sets</a:t>
            </a:r>
            <a:endParaRPr lang="en-U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0000FF"/>
                </a:solidFill>
              </a:rPr>
              <a:t>Scoring:</a:t>
            </a:r>
            <a:endParaRPr lang="en-US" sz="1200" dirty="0">
              <a:solidFill>
                <a:srgbClr val="0000FF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Attempt each set twice; higher score is retained</a:t>
            </a:r>
          </a:p>
          <a:p>
            <a:r>
              <a:rPr lang="en-US" sz="1100" dirty="0">
                <a:solidFill>
                  <a:schemeClr val="tx1"/>
                </a:solidFill>
              </a:rPr>
              <a:t>Submit detailed solutions for partial credit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0000FF"/>
                </a:solidFill>
              </a:rPr>
              <a:t>Due Dates:</a:t>
            </a:r>
            <a:endParaRPr lang="en-US" sz="1200" dirty="0">
              <a:solidFill>
                <a:srgbClr val="0000FF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End of the day on Sundays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0000FF"/>
                </a:solidFill>
              </a:rPr>
              <a:t>Late Submission Policy</a:t>
            </a:r>
          </a:p>
          <a:p>
            <a:r>
              <a:rPr lang="en-US" sz="1100" b="1" dirty="0">
                <a:solidFill>
                  <a:srgbClr val="006600"/>
                </a:solidFill>
              </a:rPr>
              <a:t>Daily Penalty:</a:t>
            </a:r>
          </a:p>
          <a:p>
            <a:pPr lvl="1"/>
            <a:r>
              <a:rPr lang="en-US" sz="900" dirty="0">
                <a:solidFill>
                  <a:schemeClr val="tx1"/>
                </a:solidFill>
              </a:rPr>
              <a:t>10% per day after due date</a:t>
            </a:r>
          </a:p>
          <a:p>
            <a:r>
              <a:rPr lang="en-US" sz="1100" b="1" dirty="0">
                <a:solidFill>
                  <a:srgbClr val="006600"/>
                </a:solidFill>
              </a:rPr>
              <a:t>Exceptions:</a:t>
            </a:r>
          </a:p>
          <a:p>
            <a:pPr lvl="1"/>
            <a:r>
              <a:rPr lang="en-US" sz="900" dirty="0">
                <a:solidFill>
                  <a:schemeClr val="tx1"/>
                </a:solidFill>
              </a:rPr>
              <a:t>Medical emergencies</a:t>
            </a:r>
          </a:p>
          <a:p>
            <a:pPr lvl="1"/>
            <a:r>
              <a:rPr lang="en-US" sz="900" dirty="0">
                <a:solidFill>
                  <a:schemeClr val="tx1"/>
                </a:solidFill>
              </a:rPr>
              <a:t>Extenuating circumstances</a:t>
            </a:r>
          </a:p>
          <a:p>
            <a:pPr lvl="1"/>
            <a:r>
              <a:rPr lang="en-US" sz="900" dirty="0">
                <a:solidFill>
                  <a:schemeClr val="tx1"/>
                </a:solidFill>
              </a:rPr>
              <a:t>Subject to my discretion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667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/>
              <p:nvPr/>
            </p:nvSpPr>
            <p:spPr bwMode="auto">
              <a:xfrm>
                <a:off x="628650" y="989566"/>
                <a:ext cx="7972245" cy="399717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latin typeface="Helvetica Light"/>
                  </a:rPr>
                  <a:t>Example:</a:t>
                </a:r>
                <a:r>
                  <a:rPr lang="en-US" sz="1200" dirty="0">
                    <a:latin typeface="Helvetica Light"/>
                  </a:rPr>
                  <a:t> Write the Taylor expansion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1200" dirty="0">
                    <a:latin typeface="Helvetica Light"/>
                  </a:rPr>
                  <a:t> around the point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>
                    <a:latin typeface="Helvetica Light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−0)+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−0)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−0)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200" b="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 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3! 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1200" b="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≈1+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b="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dirty="0">
                    <a:latin typeface="Helvetica Light"/>
                  </a:rPr>
                  <a:t>(linear approximation)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≈1+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</m:oMath>
                </a14:m>
                <a:r>
                  <a:rPr lang="en-US" sz="1200" dirty="0">
                    <a:latin typeface="Helvetica Light"/>
                  </a:rPr>
                  <a:t> (quadratic approximation)</a:t>
                </a:r>
              </a:p>
              <a:p>
                <a:pPr>
                  <a:lnSpc>
                    <a:spcPct val="150000"/>
                  </a:lnSpc>
                </a:pPr>
                <a:endParaRPr lang="en-US" sz="1200" dirty="0">
                  <a:latin typeface="Helvetica Ligh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0.25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=1.2840</m:t>
                    </m:r>
                  </m:oMath>
                </a14:m>
                <a:endParaRPr lang="en-US" sz="1200" b="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0.25</m:t>
                          </m:r>
                        </m:sup>
                      </m:sSup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≈1+0.25=1.25</m:t>
                      </m:r>
                    </m:oMath>
                  </m:oMathPara>
                </a14:m>
                <a:endParaRPr lang="en-US" sz="1100" b="1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0.25</m:t>
                          </m:r>
                        </m:sup>
                      </m:sSup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≈1+0.25+</m:t>
                      </m:r>
                      <m:f>
                        <m:fPr>
                          <m:ctrlP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0.25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=1.2812</m:t>
                      </m:r>
                    </m:oMath>
                  </m:oMathPara>
                </a14:m>
                <a:endParaRPr lang="en-US" sz="1100" b="1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1100" b="1" i="1" dirty="0">
                  <a:solidFill>
                    <a:srgbClr val="006600"/>
                  </a:solidFill>
                </a:endParaRPr>
              </a:p>
              <a:p>
                <a:endParaRPr lang="en-US" sz="1200" b="1" i="1" dirty="0">
                  <a:solidFill>
                    <a:srgbClr val="006600"/>
                  </a:solidFill>
                </a:endParaRPr>
              </a:p>
              <a:p>
                <a:endParaRPr lang="en-US" sz="1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endParaRPr lang="en-US" sz="1200" b="1" dirty="0">
                  <a:solidFill>
                    <a:srgbClr val="006600"/>
                  </a:solidFill>
                </a:endParaRPr>
              </a:p>
              <a:p>
                <a:endParaRPr lang="en-US" sz="12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989566"/>
                <a:ext cx="7972245" cy="39971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02203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Expansion for a Single Variable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/>
              <p:nvPr/>
            </p:nvSpPr>
            <p:spPr bwMode="auto">
              <a:xfrm>
                <a:off x="628650" y="989567"/>
                <a:ext cx="7972245" cy="1590140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solidFill>
                      <a:srgbClr val="C00000"/>
                    </a:solidFill>
                    <a:latin typeface="Helvetica Light"/>
                  </a:rPr>
                  <a:t>Main Use: </a:t>
                </a:r>
                <a:r>
                  <a:rPr lang="en-US" sz="1200" dirty="0">
                    <a:latin typeface="Helvetica Light"/>
                  </a:rPr>
                  <a:t>approximating a function at some point like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latin typeface="Helvetica Light"/>
                  </a:rPr>
                  <a:t> (or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latin typeface="Helvetica Light"/>
                  </a:rPr>
                  <a:t>) by linearization or a quadratic form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>
                    <a:latin typeface="Helvetica Light"/>
                  </a:rPr>
                  <a:t> Remainder with terms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p>
                    </m:sSup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1200" dirty="0">
                    <a:latin typeface="Helvetica Light"/>
                  </a:rPr>
                  <a:t> , i.e.,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200" i="1" dirty="0">
                            <a:solidFill>
                              <a:srgbClr val="006600"/>
                            </a:solidFill>
                          </a:rPr>
                          <m:t> </m:t>
                        </m:r>
                      </m:num>
                      <m:den>
                        <m:sSup>
                          <m:sSup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>
                    <a:latin typeface="Helvetica Light"/>
                  </a:rPr>
                  <a:t>. </a:t>
                </a:r>
                <a:endParaRPr lang="en-US" sz="1200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1100" b="1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1100" b="1" i="1" dirty="0">
                  <a:solidFill>
                    <a:srgbClr val="006600"/>
                  </a:solidFill>
                </a:endParaRPr>
              </a:p>
              <a:p>
                <a:endParaRPr lang="en-US" sz="1200" b="1" i="1" dirty="0">
                  <a:solidFill>
                    <a:srgbClr val="006600"/>
                  </a:solidFill>
                </a:endParaRPr>
              </a:p>
              <a:p>
                <a:endParaRPr lang="en-US" sz="1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endParaRPr lang="en-US" sz="1200" b="1" dirty="0">
                  <a:solidFill>
                    <a:srgbClr val="006600"/>
                  </a:solidFill>
                </a:endParaRPr>
              </a:p>
              <a:p>
                <a:endParaRPr lang="en-US" sz="12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989567"/>
                <a:ext cx="7972245" cy="15901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6F4B2DD-0B9C-B167-C9B8-A1E7682E2EDC}"/>
              </a:ext>
            </a:extLst>
          </p:cNvPr>
          <p:cNvGrpSpPr/>
          <p:nvPr/>
        </p:nvGrpSpPr>
        <p:grpSpPr>
          <a:xfrm>
            <a:off x="2662579" y="2636405"/>
            <a:ext cx="5953815" cy="2531858"/>
            <a:chOff x="2662579" y="2636405"/>
            <a:chExt cx="5953815" cy="2531858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E58C784-17B3-899A-1B8C-DA2AD8360D8D}"/>
                </a:ext>
              </a:extLst>
            </p:cNvPr>
            <p:cNvGrpSpPr/>
            <p:nvPr/>
          </p:nvGrpSpPr>
          <p:grpSpPr>
            <a:xfrm>
              <a:off x="2662579" y="2636405"/>
              <a:ext cx="5953815" cy="2531858"/>
              <a:chOff x="5713658" y="2164752"/>
              <a:chExt cx="5953815" cy="253185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72D5DCE3-B8DB-0F48-7DF2-465A5CC843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570" t="6391" r="8280" b="9959"/>
              <a:stretch/>
            </p:blipFill>
            <p:spPr>
              <a:xfrm>
                <a:off x="5713658" y="2164752"/>
                <a:ext cx="3014203" cy="2372806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056A1F9-2A84-0EDF-09A4-8AA15431F7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20758" y="4009225"/>
                <a:ext cx="1" cy="520058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AC6C0E54-0D01-57FA-FD72-B5682A7B7287}"/>
                      </a:ext>
                    </a:extLst>
                  </p:cNvPr>
                  <p:cNvSpPr txBox="1"/>
                  <p:nvPr/>
                </p:nvSpPr>
                <p:spPr>
                  <a:xfrm>
                    <a:off x="7083715" y="3697548"/>
                    <a:ext cx="241685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oMath>
                      </m:oMathPara>
                    </a14:m>
                    <a:endParaRPr lang="en-US" sz="12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AC6C0E54-0D01-57FA-FD72-B5682A7B72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3715" y="3697548"/>
                    <a:ext cx="241685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5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0A0CC23-4DCD-A52B-00BC-7070A6949C9A}"/>
                      </a:ext>
                    </a:extLst>
                  </p:cNvPr>
                  <p:cNvSpPr txBox="1"/>
                  <p:nvPr/>
                </p:nvSpPr>
                <p:spPr>
                  <a:xfrm>
                    <a:off x="8382462" y="2378356"/>
                    <a:ext cx="241685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oMath>
                      </m:oMathPara>
                    </a14:m>
                    <a:endParaRPr lang="en-US" sz="12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0A0CC23-4DCD-A52B-00BC-7070A6949C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2462" y="2378356"/>
                    <a:ext cx="24168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28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884B60A-108E-C95E-4157-0199112E8D8F}"/>
                      </a:ext>
                    </a:extLst>
                  </p:cNvPr>
                  <p:cNvSpPr txBox="1"/>
                  <p:nvPr/>
                </p:nvSpPr>
                <p:spPr>
                  <a:xfrm>
                    <a:off x="7082410" y="4435796"/>
                    <a:ext cx="258224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884B60A-108E-C95E-4157-0199112E8D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2410" y="4435796"/>
                    <a:ext cx="258224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CCF6120-C641-A8F2-B82F-3DE565943D98}"/>
                      </a:ext>
                    </a:extLst>
                  </p:cNvPr>
                  <p:cNvSpPr txBox="1"/>
                  <p:nvPr/>
                </p:nvSpPr>
                <p:spPr>
                  <a:xfrm>
                    <a:off x="8361374" y="4450389"/>
                    <a:ext cx="540940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CCF6120-C641-A8F2-B82F-3DE565943D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1374" y="4450389"/>
                    <a:ext cx="540940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D6BDC38-A155-295C-29D1-493DC65384AF}"/>
                      </a:ext>
                    </a:extLst>
                  </p:cNvPr>
                  <p:cNvSpPr txBox="1"/>
                  <p:nvPr/>
                </p:nvSpPr>
                <p:spPr>
                  <a:xfrm>
                    <a:off x="7819454" y="4131841"/>
                    <a:ext cx="231579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D6BDC38-A155-295C-29D1-493DC65384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9454" y="4131841"/>
                    <a:ext cx="231579" cy="2616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Right Brace 20">
                <a:extLst>
                  <a:ext uri="{FF2B5EF4-FFF2-40B4-BE49-F238E27FC236}">
                    <a16:creationId xmlns:a16="http://schemas.microsoft.com/office/drawing/2014/main" id="{FE16B08E-9062-E254-8D47-CC0F00D12521}"/>
                  </a:ext>
                </a:extLst>
              </p:cNvPr>
              <p:cNvSpPr/>
              <p:nvPr/>
            </p:nvSpPr>
            <p:spPr>
              <a:xfrm rot="16200000">
                <a:off x="7890034" y="3699091"/>
                <a:ext cx="122578" cy="1424752"/>
              </a:xfrm>
              <a:prstGeom prst="rightBrace">
                <a:avLst>
                  <a:gd name="adj1" fmla="val 72796"/>
                  <a:gd name="adj2" fmla="val 49775"/>
                </a:avLst>
              </a:prstGeom>
              <a:ln>
                <a:solidFill>
                  <a:srgbClr val="0066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00"/>
                  </a:solidFill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3F692D5-8FBB-9A57-9434-1A4213B378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3658" y="3997125"/>
                <a:ext cx="2950041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DDEE738B-38DC-8F01-A38A-7F2B081052FC}"/>
                      </a:ext>
                    </a:extLst>
                  </p:cNvPr>
                  <p:cNvSpPr txBox="1"/>
                  <p:nvPr/>
                </p:nvSpPr>
                <p:spPr>
                  <a:xfrm>
                    <a:off x="9209290" y="3365247"/>
                    <a:ext cx="1711432" cy="25391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sz="10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0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0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0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10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DDEE738B-38DC-8F01-A38A-7F2B081052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9290" y="3365247"/>
                    <a:ext cx="1711432" cy="25391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23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3DF04385-C0D8-5B5D-288C-8D345EF6E87F}"/>
                      </a:ext>
                    </a:extLst>
                  </p:cNvPr>
                  <p:cNvSpPr txBox="1"/>
                  <p:nvPr/>
                </p:nvSpPr>
                <p:spPr>
                  <a:xfrm>
                    <a:off x="9111077" y="2365746"/>
                    <a:ext cx="2556396" cy="4154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546575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000" i="1">
                              <a:solidFill>
                                <a:srgbClr val="54657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00" i="1">
                              <a:solidFill>
                                <a:srgbClr val="546575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000" i="1">
                              <a:solidFill>
                                <a:srgbClr val="54657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000" i="1">
                              <a:solidFill>
                                <a:srgbClr val="546575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000" i="1">
                              <a:solidFill>
                                <a:srgbClr val="54657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000" i="1">
                                      <a:solidFill>
                                        <a:srgbClr val="54657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00" i="1">
                                      <a:solidFill>
                                        <a:srgbClr val="546575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1000" i="1">
                                      <a:solidFill>
                                        <a:srgbClr val="54657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US" sz="1000" dirty="0">
                      <a:solidFill>
                        <a:srgbClr val="54657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3DF04385-C0D8-5B5D-288C-8D345EF6E8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1077" y="2365746"/>
                    <a:ext cx="2556396" cy="41549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0B193E8-D8BE-52EE-F59D-DA28702BBD29}"/>
                    </a:ext>
                  </a:extLst>
                </p:cNvPr>
                <p:cNvSpPr txBox="1"/>
                <p:nvPr/>
              </p:nvSpPr>
              <p:spPr>
                <a:xfrm>
                  <a:off x="6093131" y="2674134"/>
                  <a:ext cx="985425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0B193E8-D8BE-52EE-F59D-DA28702BBD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131" y="2674134"/>
                  <a:ext cx="985425" cy="246221"/>
                </a:xfrm>
                <a:prstGeom prst="rect">
                  <a:avLst/>
                </a:prstGeom>
                <a:blipFill>
                  <a:blip r:embed="rId11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14280FEE-C9E8-253F-89D1-15C0C84F56F5}"/>
                    </a:ext>
                  </a:extLst>
                </p:cNvPr>
                <p:cNvSpPr txBox="1"/>
                <p:nvPr/>
              </p:nvSpPr>
              <p:spPr>
                <a:xfrm>
                  <a:off x="6268672" y="4307700"/>
                  <a:ext cx="43401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14280FEE-C9E8-253F-89D1-15C0C84F56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8672" y="4307700"/>
                  <a:ext cx="434014" cy="246221"/>
                </a:xfrm>
                <a:prstGeom prst="rect">
                  <a:avLst/>
                </a:prstGeom>
                <a:blipFill>
                  <a:blip r:embed="rId12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2" name="Right Brace 461">
              <a:extLst>
                <a:ext uri="{FF2B5EF4-FFF2-40B4-BE49-F238E27FC236}">
                  <a16:creationId xmlns:a16="http://schemas.microsoft.com/office/drawing/2014/main" id="{DF8A3460-7880-1230-EA65-E290ED8AE840}"/>
                </a:ext>
              </a:extLst>
            </p:cNvPr>
            <p:cNvSpPr/>
            <p:nvPr/>
          </p:nvSpPr>
          <p:spPr>
            <a:xfrm>
              <a:off x="5637578" y="3997115"/>
              <a:ext cx="71497" cy="449085"/>
            </a:xfrm>
            <a:prstGeom prst="rightBrace">
              <a:avLst>
                <a:gd name="adj1" fmla="val 72796"/>
                <a:gd name="adj2" fmla="val 49775"/>
              </a:avLst>
            </a:prstGeom>
            <a:ln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5" name="TextBox 484">
                  <a:extLst>
                    <a:ext uri="{FF2B5EF4-FFF2-40B4-BE49-F238E27FC236}">
                      <a16:creationId xmlns:a16="http://schemas.microsoft.com/office/drawing/2014/main" id="{2B5923CC-7029-BE6B-FD7E-7815D148C7F7}"/>
                    </a:ext>
                  </a:extLst>
                </p:cNvPr>
                <p:cNvSpPr txBox="1"/>
                <p:nvPr/>
              </p:nvSpPr>
              <p:spPr>
                <a:xfrm>
                  <a:off x="5644378" y="4083540"/>
                  <a:ext cx="507033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1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85" name="TextBox 484">
                  <a:extLst>
                    <a:ext uri="{FF2B5EF4-FFF2-40B4-BE49-F238E27FC236}">
                      <a16:creationId xmlns:a16="http://schemas.microsoft.com/office/drawing/2014/main" id="{2B5923CC-7029-BE6B-FD7E-7815D148C7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4378" y="4083540"/>
                  <a:ext cx="507033" cy="253916"/>
                </a:xfrm>
                <a:prstGeom prst="rect">
                  <a:avLst/>
                </a:prstGeom>
                <a:blipFill>
                  <a:blip r:embed="rId13"/>
                  <a:stretch>
                    <a:fillRect r="-12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8" name="Right Brace 487">
              <a:extLst>
                <a:ext uri="{FF2B5EF4-FFF2-40B4-BE49-F238E27FC236}">
                  <a16:creationId xmlns:a16="http://schemas.microsoft.com/office/drawing/2014/main" id="{51EDE96A-CB3D-3565-9F22-2628702F5211}"/>
                </a:ext>
              </a:extLst>
            </p:cNvPr>
            <p:cNvSpPr/>
            <p:nvPr/>
          </p:nvSpPr>
          <p:spPr>
            <a:xfrm>
              <a:off x="5641033" y="3120485"/>
              <a:ext cx="45719" cy="803220"/>
            </a:xfrm>
            <a:prstGeom prst="rightBrace">
              <a:avLst>
                <a:gd name="adj1" fmla="val 72796"/>
                <a:gd name="adj2" fmla="val 49775"/>
              </a:avLst>
            </a:prstGeom>
            <a:ln>
              <a:solidFill>
                <a:srgbClr val="546575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9" name="TextBox 488">
                  <a:extLst>
                    <a:ext uri="{FF2B5EF4-FFF2-40B4-BE49-F238E27FC236}">
                      <a16:creationId xmlns:a16="http://schemas.microsoft.com/office/drawing/2014/main" id="{E983039C-7F07-9B86-002D-3994A28C2024}"/>
                    </a:ext>
                  </a:extLst>
                </p:cNvPr>
                <p:cNvSpPr txBox="1"/>
                <p:nvPr/>
              </p:nvSpPr>
              <p:spPr>
                <a:xfrm>
                  <a:off x="5619784" y="3297399"/>
                  <a:ext cx="656946" cy="4154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050" i="1">
                                <a:solidFill>
                                  <a:srgbClr val="54657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050" i="1">
                                    <a:solidFill>
                                      <a:srgbClr val="54657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50" i="1">
                                    <a:solidFill>
                                      <a:srgbClr val="546575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1050" i="1">
                                    <a:solidFill>
                                      <a:srgbClr val="54657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050" i="1">
                                <a:solidFill>
                                  <a:srgbClr val="54657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1050" i="1">
                                <a:solidFill>
                                  <a:srgbClr val="54657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>
                                <a:solidFill>
                                  <a:srgbClr val="546575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050" i="1">
                                <a:solidFill>
                                  <a:srgbClr val="546575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sz="1050" i="1">
                                <a:solidFill>
                                  <a:srgbClr val="54657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50" i="1">
                                <a:solidFill>
                                  <a:srgbClr val="54657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105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89" name="TextBox 488">
                  <a:extLst>
                    <a:ext uri="{FF2B5EF4-FFF2-40B4-BE49-F238E27FC236}">
                      <a16:creationId xmlns:a16="http://schemas.microsoft.com/office/drawing/2014/main" id="{E983039C-7F07-9B86-002D-3994A28C20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9784" y="3297399"/>
                  <a:ext cx="656946" cy="41549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6FFC7EA-44F2-C6A3-77C0-3252036F7F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3806" y="3963858"/>
              <a:ext cx="607685" cy="0"/>
            </a:xfrm>
            <a:prstGeom prst="line">
              <a:avLst/>
            </a:prstGeom>
            <a:ln w="952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4983C0B7-B7D4-AC26-44B5-A4D0926535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3987" y="3085111"/>
              <a:ext cx="60768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94" name="Right Brace 493">
              <a:extLst>
                <a:ext uri="{FF2B5EF4-FFF2-40B4-BE49-F238E27FC236}">
                  <a16:creationId xmlns:a16="http://schemas.microsoft.com/office/drawing/2014/main" id="{6D78D19D-979C-3979-3472-A127F8817863}"/>
                </a:ext>
              </a:extLst>
            </p:cNvPr>
            <p:cNvSpPr/>
            <p:nvPr/>
          </p:nvSpPr>
          <p:spPr>
            <a:xfrm>
              <a:off x="5647190" y="2826615"/>
              <a:ext cx="45719" cy="236770"/>
            </a:xfrm>
            <a:prstGeom prst="rightBrace">
              <a:avLst>
                <a:gd name="adj1" fmla="val 72796"/>
                <a:gd name="adj2" fmla="val 49775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38ADFE9D-0366-3276-2C23-7BC82B886F21}"/>
                    </a:ext>
                  </a:extLst>
                </p:cNvPr>
                <p:cNvSpPr txBox="1"/>
                <p:nvPr/>
              </p:nvSpPr>
              <p:spPr>
                <a:xfrm>
                  <a:off x="5624940" y="2738704"/>
                  <a:ext cx="457051" cy="3347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105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0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38ADFE9D-0366-3276-2C23-7BC82B886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4940" y="2738704"/>
                  <a:ext cx="457051" cy="334707"/>
                </a:xfrm>
                <a:prstGeom prst="rect">
                  <a:avLst/>
                </a:prstGeom>
                <a:blipFill>
                  <a:blip r:embed="rId15"/>
                  <a:stretch>
                    <a:fillRect r="-5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C6B72CDB-2D6A-E4DF-5B17-A4CE41C40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4378" y="2797245"/>
              <a:ext cx="607685" cy="0"/>
            </a:xfrm>
            <a:prstGeom prst="line">
              <a:avLst/>
            </a:prstGeom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E422887E-CE8D-7C45-2AB3-AFA0CF563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6097" y="4459493"/>
              <a:ext cx="607685" cy="0"/>
            </a:xfrm>
            <a:prstGeom prst="line">
              <a:avLst/>
            </a:prstGeom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99" name="Flowchart: Connector 498">
              <a:extLst>
                <a:ext uri="{FF2B5EF4-FFF2-40B4-BE49-F238E27FC236}">
                  <a16:creationId xmlns:a16="http://schemas.microsoft.com/office/drawing/2014/main" id="{4F78B77D-A03B-5FE2-0172-A41622CACE2F}"/>
                </a:ext>
              </a:extLst>
            </p:cNvPr>
            <p:cNvSpPr/>
            <p:nvPr/>
          </p:nvSpPr>
          <p:spPr>
            <a:xfrm>
              <a:off x="4137599" y="4417633"/>
              <a:ext cx="83127" cy="83719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Flowchart: Connector 499">
              <a:extLst>
                <a:ext uri="{FF2B5EF4-FFF2-40B4-BE49-F238E27FC236}">
                  <a16:creationId xmlns:a16="http://schemas.microsoft.com/office/drawing/2014/main" id="{20B4A07B-CED6-F115-D9E6-312212D862DD}"/>
                </a:ext>
              </a:extLst>
            </p:cNvPr>
            <p:cNvSpPr/>
            <p:nvPr/>
          </p:nvSpPr>
          <p:spPr>
            <a:xfrm>
              <a:off x="5597782" y="2768961"/>
              <a:ext cx="83127" cy="83719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23658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F31EC-46BD-4055-BEB6-5AFB690CD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2958"/>
            <a:ext cx="7886700" cy="752851"/>
          </a:xfrm>
        </p:spPr>
        <p:txBody>
          <a:bodyPr/>
          <a:lstStyle/>
          <a:p>
            <a:r>
              <a:rPr lang="en-US" dirty="0"/>
              <a:t>Concavity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67" name="Rectangle 3">
                <a:extLst>
                  <a:ext uri="{FF2B5EF4-FFF2-40B4-BE49-F238E27FC236}">
                    <a16:creationId xmlns:a16="http://schemas.microsoft.com/office/drawing/2014/main" id="{60435858-3F8C-4665-8EE2-08990524BEF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11997" y="1068929"/>
                <a:ext cx="7837796" cy="620216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70000"/>
                  </a:lnSpc>
                  <a:buNone/>
                </a:pPr>
                <a:r>
                  <a:rPr lang="en-US" altLang="en-US" sz="1200" b="1" dirty="0">
                    <a:solidFill>
                      <a:srgbClr val="C00000"/>
                    </a:solidFill>
                  </a:rPr>
                  <a:t>Definition: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b="0" i="0" dirty="0">
                    <a:solidFill>
                      <a:schemeClr val="tx2"/>
                    </a:solidFill>
                    <a:effectLst/>
                    <a:latin typeface="Helvetica Light" panose="020B0403020202020204"/>
                  </a:rPr>
                  <a:t>is </a:t>
                </a:r>
                <a:r>
                  <a:rPr lang="en-US" sz="1200" b="0" i="0" dirty="0">
                    <a:solidFill>
                      <a:srgbClr val="0000FF"/>
                    </a:solidFill>
                    <a:effectLst/>
                    <a:latin typeface="Helvetica Light" panose="020B0403020202020204"/>
                  </a:rPr>
                  <a:t>convex</a:t>
                </a:r>
                <a:r>
                  <a:rPr lang="en-US" sz="1200" b="0" i="0" dirty="0">
                    <a:solidFill>
                      <a:schemeClr val="tx2"/>
                    </a:solidFill>
                    <a:effectLst/>
                    <a:latin typeface="Helvetica Light" panose="020B0403020202020204"/>
                  </a:rPr>
                  <a:t> when</a:t>
                </a:r>
                <a:r>
                  <a:rPr lang="en-US" sz="1200" dirty="0">
                    <a:solidFill>
                      <a:schemeClr val="tx2"/>
                    </a:solidFill>
                    <a:latin typeface="Helvetica Light" panose="020B0403020202020204"/>
                  </a:rPr>
                  <a:t> </a:t>
                </a:r>
                <a:r>
                  <a:rPr lang="en-US" sz="1200" b="0" i="0" dirty="0">
                    <a:solidFill>
                      <a:schemeClr val="tx2"/>
                    </a:solidFill>
                    <a:effectLst/>
                    <a:latin typeface="Helvetica Light" panose="020B0403020202020204"/>
                  </a:rPr>
                  <a:t>the</a:t>
                </a:r>
                <a:r>
                  <a:rPr lang="en-US" sz="1200" b="0" i="0" dirty="0">
                    <a:solidFill>
                      <a:schemeClr val="tx1"/>
                    </a:solidFill>
                    <a:effectLst/>
                    <a:latin typeface="Helvetica Light" panose="020B0403020202020204"/>
                  </a:rPr>
                  <a:t> </a:t>
                </a:r>
                <a:r>
                  <a:rPr lang="en-US" sz="1200" b="0" i="0" dirty="0">
                    <a:solidFill>
                      <a:srgbClr val="0000FF"/>
                    </a:solidFill>
                    <a:effectLst/>
                    <a:latin typeface="Helvetica Light" panose="020B0403020202020204"/>
                  </a:rPr>
                  <a:t>tangent line </a:t>
                </a:r>
                <a:r>
                  <a:rPr lang="en-US" sz="1200" b="0" i="0" dirty="0">
                    <a:solidFill>
                      <a:schemeClr val="tx2"/>
                    </a:solidFill>
                    <a:effectLst/>
                    <a:latin typeface="Helvetica Light" panose="020B0403020202020204"/>
                  </a:rPr>
                  <a:t>lies below the graph at all points. (The graph is </a:t>
                </a:r>
                <a:r>
                  <a:rPr lang="en-US" sz="1200" b="0" i="0" dirty="0">
                    <a:solidFill>
                      <a:srgbClr val="0000FF"/>
                    </a:solidFill>
                    <a:effectLst/>
                    <a:latin typeface="Helvetica Light" panose="020B0403020202020204"/>
                  </a:rPr>
                  <a:t>bending upward</a:t>
                </a:r>
                <a:r>
                  <a:rPr lang="en-US" sz="1200" b="0" i="0" dirty="0">
                    <a:solidFill>
                      <a:schemeClr val="tx2"/>
                    </a:solidFill>
                    <a:effectLst/>
                    <a:latin typeface="Helvetica Light" panose="020B0403020202020204"/>
                  </a:rPr>
                  <a:t>.) This means that the linear approximation around any point underestimates the value of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b="0" i="0" dirty="0">
                    <a:solidFill>
                      <a:schemeClr val="tx2"/>
                    </a:solidFill>
                    <a:effectLst/>
                    <a:latin typeface="Helvetica Light" panose="020B0403020202020204"/>
                  </a:rPr>
                  <a:t> at that point. 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200" dirty="0"/>
              </a:p>
              <a:p>
                <a:pPr>
                  <a:lnSpc>
                    <a:spcPct val="100000"/>
                  </a:lnSpc>
                </a:pPr>
                <a:endParaRPr lang="en-US" altLang="en-US" sz="1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200" dirty="0"/>
              </a:p>
              <a:p>
                <a:endParaRPr lang="en-US" altLang="en-US" sz="1400" dirty="0"/>
              </a:p>
            </p:txBody>
          </p:sp>
        </mc:Choice>
        <mc:Fallback xmlns="">
          <p:sp>
            <p:nvSpPr>
              <p:cNvPr id="36867" name="Rectangle 3">
                <a:extLst>
                  <a:ext uri="{FF2B5EF4-FFF2-40B4-BE49-F238E27FC236}">
                    <a16:creationId xmlns:a16="http://schemas.microsoft.com/office/drawing/2014/main" id="{60435858-3F8C-4665-8EE2-08990524BE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997" y="1068929"/>
                <a:ext cx="7837796" cy="620216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C3CFB471-845A-707C-873D-891B499E0CF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11998" y="3687720"/>
                <a:ext cx="7837796" cy="365988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100" dirty="0">
                    <a:solidFill>
                      <a:srgbClr val="0000FF"/>
                    </a:solidFill>
                  </a:rPr>
                  <a:t>Remark: </a:t>
                </a:r>
                <a:r>
                  <a:rPr lang="en-US" altLang="en-US" sz="1100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 is convex,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. This means that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(the slope of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) is increasing. 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altLang="en-US" sz="1200" dirty="0"/>
              </a:p>
              <a:p>
                <a:pPr>
                  <a:lnSpc>
                    <a:spcPct val="100000"/>
                  </a:lnSpc>
                </a:pPr>
                <a:endParaRPr lang="en-US" altLang="en-US" sz="1200" dirty="0"/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altLang="en-US" sz="1200" dirty="0"/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altLang="en-US" sz="1200" dirty="0"/>
              </a:p>
              <a:p>
                <a:endParaRPr lang="en-US" altLang="en-US" sz="1400" dirty="0"/>
              </a:p>
            </p:txBody>
          </p:sp>
        </mc:Choice>
        <mc:Fallback xmlns="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C3CFB471-845A-707C-873D-891B499E0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98" y="3687720"/>
                <a:ext cx="7837796" cy="365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740424-DAF4-50A3-8162-A206CFC64C25}"/>
                  </a:ext>
                </a:extLst>
              </p:cNvPr>
              <p:cNvSpPr txBox="1"/>
              <p:nvPr/>
            </p:nvSpPr>
            <p:spPr>
              <a:xfrm>
                <a:off x="315141" y="3913341"/>
                <a:ext cx="7602709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1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1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sz="11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1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1100" b="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1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1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≥0⇒</m:t>
                      </m:r>
                      <m:func>
                        <m:func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1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1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1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1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1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d>
                                    <m:dPr>
                                      <m:ctrlPr>
                                        <a:rPr lang="en-US" sz="11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1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1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sz="11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1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sz="11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  <m:r>
                        <a:rPr lang="en-US" sz="11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≥0.</m:t>
                      </m:r>
                    </m:oMath>
                  </m:oMathPara>
                </a14:m>
                <a:endParaRPr lang="en-US" altLang="en-US" sz="11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740424-DAF4-50A3-8162-A206CFC64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41" y="3913341"/>
                <a:ext cx="7602709" cy="1159163"/>
              </a:xfrm>
              <a:prstGeom prst="rect">
                <a:avLst/>
              </a:prstGeom>
              <a:blipFill>
                <a:blip r:embed="rId4"/>
                <a:stretch>
                  <a:fillRect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3A39D9B8-02F2-C383-3918-605B58322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490" y="1836330"/>
            <a:ext cx="6139449" cy="1782309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F31EC-46BD-4055-BEB6-5AFB690CD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2958"/>
            <a:ext cx="7886700" cy="752851"/>
          </a:xfrm>
        </p:spPr>
        <p:txBody>
          <a:bodyPr/>
          <a:lstStyle/>
          <a:p>
            <a:r>
              <a:rPr lang="en-US" dirty="0"/>
              <a:t>Concavity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67" name="Rectangle 3">
                <a:extLst>
                  <a:ext uri="{FF2B5EF4-FFF2-40B4-BE49-F238E27FC236}">
                    <a16:creationId xmlns:a16="http://schemas.microsoft.com/office/drawing/2014/main" id="{60435858-3F8C-4665-8EE2-08990524BEF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11997" y="1068929"/>
                <a:ext cx="7837796" cy="620216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70000"/>
                  </a:lnSpc>
                  <a:buNone/>
                </a:pPr>
                <a:r>
                  <a:rPr lang="en-US" altLang="en-US" sz="1200" b="1" dirty="0">
                    <a:solidFill>
                      <a:srgbClr val="C00000"/>
                    </a:solidFill>
                  </a:rPr>
                  <a:t>Definition: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b="0" i="0" dirty="0">
                    <a:solidFill>
                      <a:schemeClr val="tx2"/>
                    </a:solidFill>
                    <a:effectLst/>
                    <a:latin typeface="Helvetica Light" panose="020B0403020202020204"/>
                  </a:rPr>
                  <a:t>is </a:t>
                </a:r>
                <a:r>
                  <a:rPr lang="en-US" sz="1200" b="0" i="0" dirty="0">
                    <a:solidFill>
                      <a:srgbClr val="0000FF"/>
                    </a:solidFill>
                    <a:effectLst/>
                    <a:latin typeface="Helvetica Light" panose="020B0403020202020204"/>
                  </a:rPr>
                  <a:t>concave</a:t>
                </a:r>
                <a:r>
                  <a:rPr lang="en-US" sz="1200" b="0" i="0" dirty="0">
                    <a:solidFill>
                      <a:schemeClr val="tx2"/>
                    </a:solidFill>
                    <a:effectLst/>
                    <a:latin typeface="Helvetica Light" panose="020B0403020202020204"/>
                  </a:rPr>
                  <a:t> when</a:t>
                </a:r>
                <a:r>
                  <a:rPr lang="en-US" sz="1200" dirty="0">
                    <a:solidFill>
                      <a:schemeClr val="tx2"/>
                    </a:solidFill>
                    <a:latin typeface="Helvetica Light" panose="020B0403020202020204"/>
                  </a:rPr>
                  <a:t> </a:t>
                </a:r>
                <a:r>
                  <a:rPr lang="en-US" sz="1200" b="0" i="0" dirty="0">
                    <a:solidFill>
                      <a:schemeClr val="tx2"/>
                    </a:solidFill>
                    <a:effectLst/>
                    <a:latin typeface="Helvetica Light" panose="020B0403020202020204"/>
                  </a:rPr>
                  <a:t>the</a:t>
                </a:r>
                <a:r>
                  <a:rPr lang="en-US" sz="1200" b="0" i="0" dirty="0">
                    <a:solidFill>
                      <a:schemeClr val="tx1"/>
                    </a:solidFill>
                    <a:effectLst/>
                    <a:latin typeface="Helvetica Light" panose="020B0403020202020204"/>
                  </a:rPr>
                  <a:t> </a:t>
                </a:r>
                <a:r>
                  <a:rPr lang="en-US" sz="1200" b="0" i="0" dirty="0">
                    <a:solidFill>
                      <a:srgbClr val="0000FF"/>
                    </a:solidFill>
                    <a:effectLst/>
                    <a:latin typeface="Helvetica Light" panose="020B0403020202020204"/>
                  </a:rPr>
                  <a:t>tangent line </a:t>
                </a:r>
                <a:r>
                  <a:rPr lang="en-US" sz="1200" b="0" i="0" dirty="0">
                    <a:solidFill>
                      <a:schemeClr val="tx2"/>
                    </a:solidFill>
                    <a:effectLst/>
                    <a:latin typeface="Helvetica Light" panose="020B0403020202020204"/>
                  </a:rPr>
                  <a:t>lies above the graph at all points. (The graph is </a:t>
                </a:r>
                <a:r>
                  <a:rPr lang="en-US" sz="1200" b="0" i="0" dirty="0">
                    <a:solidFill>
                      <a:srgbClr val="0000FF"/>
                    </a:solidFill>
                    <a:effectLst/>
                    <a:latin typeface="Helvetica Light" panose="020B0403020202020204"/>
                  </a:rPr>
                  <a:t>bending downward</a:t>
                </a:r>
                <a:r>
                  <a:rPr lang="en-US" sz="1200" b="0" i="0" dirty="0">
                    <a:solidFill>
                      <a:schemeClr val="tx2"/>
                    </a:solidFill>
                    <a:effectLst/>
                    <a:latin typeface="Helvetica Light" panose="020B0403020202020204"/>
                  </a:rPr>
                  <a:t>.) This means that the linear approximation around any point overestimates the value of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b="0" i="0" dirty="0">
                    <a:solidFill>
                      <a:schemeClr val="tx2"/>
                    </a:solidFill>
                    <a:effectLst/>
                    <a:latin typeface="Helvetica Light" panose="020B0403020202020204"/>
                  </a:rPr>
                  <a:t> at that point. 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200" dirty="0"/>
              </a:p>
              <a:p>
                <a:pPr>
                  <a:lnSpc>
                    <a:spcPct val="100000"/>
                  </a:lnSpc>
                </a:pPr>
                <a:endParaRPr lang="en-US" altLang="en-US" sz="1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200" dirty="0"/>
              </a:p>
              <a:p>
                <a:endParaRPr lang="en-US" altLang="en-US" sz="1400" dirty="0"/>
              </a:p>
            </p:txBody>
          </p:sp>
        </mc:Choice>
        <mc:Fallback xmlns="">
          <p:sp>
            <p:nvSpPr>
              <p:cNvPr id="36867" name="Rectangle 3">
                <a:extLst>
                  <a:ext uri="{FF2B5EF4-FFF2-40B4-BE49-F238E27FC236}">
                    <a16:creationId xmlns:a16="http://schemas.microsoft.com/office/drawing/2014/main" id="{60435858-3F8C-4665-8EE2-08990524BE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997" y="1068929"/>
                <a:ext cx="7837796" cy="620216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C3CFB471-845A-707C-873D-891B499E0CF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11998" y="3687720"/>
                <a:ext cx="7837796" cy="365988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100" dirty="0">
                    <a:solidFill>
                      <a:srgbClr val="0000FF"/>
                    </a:solidFill>
                  </a:rPr>
                  <a:t>Remark: </a:t>
                </a:r>
                <a:r>
                  <a:rPr lang="en-US" altLang="en-US" sz="1100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 is convex,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. This means that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(the slope of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) is decreasing. 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altLang="en-US" sz="1200" dirty="0"/>
              </a:p>
              <a:p>
                <a:pPr>
                  <a:lnSpc>
                    <a:spcPct val="100000"/>
                  </a:lnSpc>
                </a:pPr>
                <a:endParaRPr lang="en-US" altLang="en-US" sz="1200" dirty="0"/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altLang="en-US" sz="1200" dirty="0"/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altLang="en-US" sz="1200" dirty="0"/>
              </a:p>
              <a:p>
                <a:endParaRPr lang="en-US" altLang="en-US" sz="1400" dirty="0"/>
              </a:p>
            </p:txBody>
          </p:sp>
        </mc:Choice>
        <mc:Fallback xmlns="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C3CFB471-845A-707C-873D-891B499E0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98" y="3687720"/>
                <a:ext cx="7837796" cy="365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740424-DAF4-50A3-8162-A206CFC64C25}"/>
                  </a:ext>
                </a:extLst>
              </p:cNvPr>
              <p:cNvSpPr txBox="1"/>
              <p:nvPr/>
            </p:nvSpPr>
            <p:spPr>
              <a:xfrm>
                <a:off x="315141" y="3913342"/>
                <a:ext cx="7602709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1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1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sz="11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1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sz="1100" b="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1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1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0⇒</m:t>
                      </m:r>
                      <m:func>
                        <m:func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1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1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1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1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1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d>
                                    <m:dPr>
                                      <m:ctrlPr>
                                        <a:rPr lang="en-US" sz="11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1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1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sz="11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1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sz="11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1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≤0.</m:t>
                      </m:r>
                    </m:oMath>
                  </m:oMathPara>
                </a14:m>
                <a:endParaRPr lang="en-US" altLang="en-US" sz="11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740424-DAF4-50A3-8162-A206CFC64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41" y="3913342"/>
                <a:ext cx="7602709" cy="1159163"/>
              </a:xfrm>
              <a:prstGeom prst="rect">
                <a:avLst/>
              </a:prstGeom>
              <a:blipFill>
                <a:blip r:embed="rId4"/>
                <a:stretch>
                  <a:fillRect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98CF155-E552-3987-637E-FD0D86585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088" y="1779185"/>
            <a:ext cx="5605589" cy="177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668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Order Necessary Conditions for Optimality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/>
              <p:nvPr/>
            </p:nvSpPr>
            <p:spPr bwMode="auto">
              <a:xfrm>
                <a:off x="743804" y="1062035"/>
                <a:ext cx="7451677" cy="973933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latin typeface="Helvetica Light"/>
                  </a:rPr>
                  <a:t> is </a:t>
                </a:r>
                <a:r>
                  <a:rPr lang="en-US" sz="1200" b="1" i="1" dirty="0">
                    <a:latin typeface="Helvetica Light"/>
                  </a:rPr>
                  <a:t>twice differentiable</a:t>
                </a:r>
                <a:r>
                  <a:rPr lang="en-US" sz="1200" dirty="0">
                    <a:latin typeface="Helvetica Light"/>
                  </a:rPr>
                  <a:t>, then the following hold: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/>
                  </a:rPr>
                  <a:t>(</a:t>
                </a:r>
                <a:r>
                  <a:rPr lang="en-US" sz="1200" dirty="0" err="1">
                    <a:latin typeface="Helvetica Light"/>
                  </a:rPr>
                  <a:t>i</a:t>
                </a:r>
                <a:r>
                  <a:rPr lang="en-US" sz="1200" dirty="0">
                    <a:latin typeface="Helvetica Light"/>
                  </a:rPr>
                  <a:t>)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>
                    <a:latin typeface="Helvetica Light"/>
                  </a:rPr>
                  <a:t> is a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local minimum</a:t>
                </a:r>
                <a:r>
                  <a:rPr lang="en-US" sz="1200" dirty="0">
                    <a:latin typeface="Helvetica Light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latin typeface="Helvetica Light"/>
                  </a:rPr>
                  <a:t>, then:</a:t>
                </a:r>
                <a14:m>
                  <m:oMath xmlns:m="http://schemas.openxmlformats.org/officeDocument/2006/math">
                    <m:r>
                      <a:rPr lang="en-US" sz="12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=0,  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′′(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)&gt;0</m:t>
                    </m:r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/>
                  </a:rPr>
                  <a:t>(ii)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>
                    <a:latin typeface="Helvetica Light"/>
                  </a:rPr>
                  <a:t> is a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local maximum</a:t>
                </a:r>
                <a:r>
                  <a:rPr lang="en-US" sz="1200" dirty="0">
                    <a:latin typeface="Helvetica Light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latin typeface="Helvetica Light"/>
                  </a:rPr>
                  <a:t>, then :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′(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)=0,  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′′(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200" i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3804" y="1062035"/>
                <a:ext cx="7451677" cy="9739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A49389-637A-5642-C510-1280B1CB4E09}"/>
                  </a:ext>
                </a:extLst>
              </p:cNvPr>
              <p:cNvSpPr txBox="1"/>
              <p:nvPr/>
            </p:nvSpPr>
            <p:spPr>
              <a:xfrm>
                <a:off x="666206" y="2340917"/>
                <a:ext cx="7475220" cy="611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/>
                  </a:rPr>
                  <a:t>Intuitively, if it is a local minimum, it is bending upward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′′(</m:t>
                        </m:r>
                        <m: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)&gt;0</m:t>
                    </m:r>
                  </m:oMath>
                </a14:m>
                <a:r>
                  <a:rPr lang="en-US" sz="1200" dirty="0">
                    <a:latin typeface="Helvetica Light"/>
                  </a:rPr>
                  <a:t> and if it is a local maximum, it is bending downward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′′(</m:t>
                        </m:r>
                        <m: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2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200" dirty="0">
                    <a:latin typeface="Helvetica Light"/>
                  </a:rPr>
                  <a:t>. (More formal proof next slide for interested students).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A49389-637A-5642-C510-1280B1CB4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6" y="2340917"/>
                <a:ext cx="7475220" cy="611834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3690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Order Necessary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C8B968-DE21-4076-865C-E5422D078B79}"/>
                  </a:ext>
                </a:extLst>
              </p:cNvPr>
              <p:cNvSpPr txBox="1"/>
              <p:nvPr/>
            </p:nvSpPr>
            <p:spPr>
              <a:xfrm>
                <a:off x="698167" y="1240187"/>
                <a:ext cx="7542950" cy="18864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latin typeface="Helvetica Light"/>
                  </a:rPr>
                  <a:t>Proof for local minimum:</a:t>
                </a:r>
                <a:r>
                  <a:rPr lang="en-US" sz="1200" dirty="0">
                    <a:latin typeface="Helvetica Light"/>
                  </a:rPr>
                  <a:t> Suppose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sz="1200" dirty="0">
                    <a:latin typeface="Helvetica Light"/>
                  </a:rPr>
                  <a:t>. From the FOC, we already know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>
                    <a:latin typeface="Helvetica Light"/>
                  </a:rPr>
                  <a:t>. Now, using Taylor expansion: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b="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≥0⇔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en-US" sz="1200" dirty="0"/>
              </a:p>
              <a:p>
                <a:pPr>
                  <a:lnSpc>
                    <a:spcPct val="150000"/>
                  </a:lnSpc>
                </a:pPr>
                <a:endParaRPr lang="en-US" altLang="en-US" sz="1200" dirty="0"/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/>
                  </a:rPr>
                  <a:t>Proof for local maximum is also similar.</a:t>
                </a:r>
                <a:endParaRPr lang="en-US" sz="1200" i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C8B968-DE21-4076-865C-E5422D078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67" y="1240187"/>
                <a:ext cx="7542950" cy="1886414"/>
              </a:xfrm>
              <a:prstGeom prst="rect">
                <a:avLst/>
              </a:prstGeom>
              <a:blipFill>
                <a:blip r:embed="rId2"/>
                <a:stretch>
                  <a:fillRect l="-81"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0178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Order Sufficient Optimality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/>
              <p:nvPr/>
            </p:nvSpPr>
            <p:spPr bwMode="auto">
              <a:xfrm>
                <a:off x="743804" y="1062036"/>
                <a:ext cx="7451677" cy="903242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latin typeface="Helvetica Light"/>
                  </a:rPr>
                  <a:t> is twice differentiable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>
                    <a:latin typeface="Helvetica Light"/>
                  </a:rPr>
                  <a:t> is a point in the domain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latin typeface="Helvetica Light"/>
                  </a:rPr>
                  <a:t>. Then: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/>
                  </a:rPr>
                  <a:t>(</a:t>
                </a:r>
                <a:r>
                  <a:rPr lang="en-US" sz="1200" dirty="0" err="1">
                    <a:latin typeface="Helvetica Light"/>
                  </a:rPr>
                  <a:t>i</a:t>
                </a:r>
                <a:r>
                  <a:rPr lang="en-US" sz="1200" dirty="0">
                    <a:latin typeface="Helvetica Light"/>
                  </a:rPr>
                  <a:t>)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′(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sz="1200" dirty="0">
                    <a:solidFill>
                      <a:srgbClr val="006600"/>
                    </a:solidFill>
                    <a:latin typeface="Helvetica Light"/>
                  </a:rPr>
                  <a:t>,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′′(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)&gt;0</m:t>
                    </m:r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, </a:t>
                </a:r>
                <a:r>
                  <a:rPr lang="en-US" sz="1200" dirty="0">
                    <a:latin typeface="Helvetica Light"/>
                  </a:rPr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>
                    <a:latin typeface="Helvetica Light"/>
                  </a:rPr>
                  <a:t> is a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local minimum </a:t>
                </a:r>
                <a:r>
                  <a:rPr lang="en-US" sz="1200" dirty="0">
                    <a:latin typeface="Helvetica Light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latin typeface="Helvetica Light"/>
                  </a:rPr>
                  <a:t>. </a:t>
                </a:r>
                <a:endParaRPr lang="en-US" sz="1200" dirty="0">
                  <a:solidFill>
                    <a:srgbClr val="0000FF"/>
                  </a:solidFill>
                  <a:latin typeface="Helvetica Ligh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/>
                  </a:rPr>
                  <a:t>(ii)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′(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sz="1200" dirty="0">
                    <a:solidFill>
                      <a:srgbClr val="006600"/>
                    </a:solidFill>
                    <a:latin typeface="Helvetica Light"/>
                  </a:rPr>
                  <a:t>,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′′(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, </a:t>
                </a:r>
                <a:r>
                  <a:rPr lang="en-US" sz="1200" dirty="0">
                    <a:latin typeface="Helvetica Light"/>
                  </a:rPr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>
                    <a:latin typeface="Helvetica Light"/>
                  </a:rPr>
                  <a:t> is a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local maximum </a:t>
                </a:r>
                <a:r>
                  <a:rPr lang="en-US" sz="1200" dirty="0">
                    <a:latin typeface="Helvetica Light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latin typeface="Helvetica Light"/>
                  </a:rPr>
                  <a:t>. </a:t>
                </a:r>
                <a:endParaRPr lang="en-US" sz="1200" dirty="0">
                  <a:solidFill>
                    <a:srgbClr val="0000FF"/>
                  </a:solidFill>
                  <a:latin typeface="Helvetica Light"/>
                </a:endParaRPr>
              </a:p>
              <a:p>
                <a:pPr>
                  <a:lnSpc>
                    <a:spcPct val="150000"/>
                  </a:lnSpc>
                </a:pPr>
                <a:endParaRPr lang="en-US" sz="1200" i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3804" y="1062036"/>
                <a:ext cx="7451677" cy="903242"/>
              </a:xfrm>
              <a:prstGeom prst="rect">
                <a:avLst/>
              </a:prstGeom>
              <a:blipFill>
                <a:blip r:embed="rId2"/>
                <a:stretch>
                  <a:fillRect b="-2667"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98272E5-7A3C-207A-225A-03863EAF4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820" y="2091639"/>
            <a:ext cx="2841724" cy="1746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1E08EF-5BA3-5473-D83C-50AF6A61EDE9}"/>
                  </a:ext>
                </a:extLst>
              </p:cNvPr>
              <p:cNvSpPr txBox="1"/>
              <p:nvPr/>
            </p:nvSpPr>
            <p:spPr>
              <a:xfrm>
                <a:off x="743803" y="2257963"/>
                <a:ext cx="4961400" cy="1165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Intuitively,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>
                    <a:latin typeface="Helvetica Light"/>
                  </a:rPr>
                  <a:t> is a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critical point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at which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latin typeface="Helvetica Light"/>
                  </a:rPr>
                  <a:t>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is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bending upward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it is a local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minimum</a:t>
                </a:r>
                <a:r>
                  <a:rPr kumimoji="0" 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prstClr val="black"/>
                    </a:solidFill>
                    <a:latin typeface="Helvetica Light"/>
                  </a:rPr>
                  <a:t>.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>
                    <a:latin typeface="Helvetica Light"/>
                  </a:rPr>
                  <a:t> is a critical point</a:t>
                </a:r>
                <a:r>
                  <a:rPr lang="en-US" sz="1200" dirty="0">
                    <a:solidFill>
                      <a:prstClr val="black"/>
                    </a:solidFill>
                    <a:latin typeface="Helvetica Light"/>
                  </a:rPr>
                  <a:t> at which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latin typeface="Helvetica Light"/>
                  </a:rPr>
                  <a:t> </a:t>
                </a:r>
                <a:r>
                  <a:rPr lang="en-US" sz="1200" dirty="0">
                    <a:solidFill>
                      <a:prstClr val="black"/>
                    </a:solidFill>
                    <a:latin typeface="Helvetica Light"/>
                  </a:rPr>
                  <a:t>is bending downward it is a local maximum of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. </a:t>
                </a: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(More formal proof next slide for interested students).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1E08EF-5BA3-5473-D83C-50AF6A61E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03" y="2257963"/>
                <a:ext cx="4961400" cy="1165832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3425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4BBC35-ACE9-FF0B-D03A-B231F8933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112" y="2756126"/>
            <a:ext cx="3087734" cy="1897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Second Order Sufficient Conditions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C8B968-DE21-4076-865C-E5422D078B79}"/>
                  </a:ext>
                </a:extLst>
              </p:cNvPr>
              <p:cNvSpPr txBox="1"/>
              <p:nvPr/>
            </p:nvSpPr>
            <p:spPr>
              <a:xfrm>
                <a:off x="670391" y="1156502"/>
                <a:ext cx="7903670" cy="2728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latin typeface="Helvetica Light"/>
                  </a:rPr>
                  <a:t>Proof: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latin typeface="Helvetica Light"/>
                  </a:rPr>
                  <a:t>(</a:t>
                </a:r>
                <a:r>
                  <a:rPr lang="en-US" sz="1200" b="1" dirty="0" err="1">
                    <a:latin typeface="Helvetica Light"/>
                  </a:rPr>
                  <a:t>i</a:t>
                </a:r>
                <a:r>
                  <a:rPr lang="en-US" sz="1200" b="1" dirty="0">
                    <a:latin typeface="Helvetica Light"/>
                  </a:rPr>
                  <a:t>):</a:t>
                </a:r>
                <a:r>
                  <a:rPr lang="en-US" sz="1200" dirty="0">
                    <a:latin typeface="Helvetica Light"/>
                  </a:rPr>
                  <a:t> Suppose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200" b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200" dirty="0">
                    <a:latin typeface="Helvetica Light"/>
                  </a:rPr>
                  <a:t>.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′(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sz="1200" dirty="0">
                    <a:solidFill>
                      <a:srgbClr val="006600"/>
                    </a:solidFill>
                    <a:latin typeface="Helvetica Light"/>
                  </a:rPr>
                  <a:t>,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′′(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)&gt;0</m:t>
                    </m:r>
                  </m:oMath>
                </a14:m>
                <a:r>
                  <a:rPr lang="en-US" sz="1200" dirty="0">
                    <a:latin typeface="Helvetica Light"/>
                  </a:rPr>
                  <a:t>, we apply the Taylor expansion to approximate the function near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>
                    <a:latin typeface="Helvetica Light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br>
                  <a:rPr lang="en-US" sz="12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</a:br>
                <a:r>
                  <a:rPr lang="en-US" sz="1200" dirty="0">
                    <a:latin typeface="Helvetica Light"/>
                  </a:rPr>
                  <a:t>Since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>
                    <a:latin typeface="Helvetica Light"/>
                  </a:rPr>
                  <a:t>, we know that for sufficiently small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200" b="1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dirty="0">
                    <a:latin typeface="Helvetica Light"/>
                  </a:rPr>
                  <a:t>the term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latin typeface="Helvetica Light"/>
                  </a:rPr>
                  <a:t>is negligible compared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dirty="0">
                    <a:latin typeface="Helvetica Light"/>
                  </a:rPr>
                  <a:t>. This implies that for small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200" dirty="0">
                    <a:latin typeface="Helvetica Ligh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2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1200" dirty="0">
                    <a:latin typeface="Helvetica Light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sz="1200" b="1" dirty="0">
                  <a:latin typeface="Helvetica Ligh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latin typeface="Helvetica Light"/>
                  </a:rPr>
                  <a:t>(ii):</a:t>
                </a:r>
                <a:r>
                  <a:rPr lang="en-US" sz="1200" dirty="0">
                    <a:latin typeface="Helvetica Light"/>
                  </a:rPr>
                  <a:t> The argument is similar to part (</a:t>
                </a:r>
                <a:r>
                  <a:rPr lang="en-US" sz="1200" dirty="0" err="1">
                    <a:latin typeface="Helvetica Light" panose="020B0403020202020204"/>
                  </a:rPr>
                  <a:t>i</a:t>
                </a:r>
                <a:r>
                  <a:rPr lang="en-US" sz="1200" dirty="0">
                    <a:latin typeface="Helvetica Light" panose="020B0403020202020204"/>
                  </a:rPr>
                  <a:t>), but this time we only consider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200" dirty="0">
                    <a:latin typeface="Helvetica Light" panose="020B0403020202020204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sz="1200" b="1" i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C8B968-DE21-4076-865C-E5422D078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91" y="1156502"/>
                <a:ext cx="7903670" cy="2728824"/>
              </a:xfrm>
              <a:prstGeom prst="rect">
                <a:avLst/>
              </a:prstGeom>
              <a:blipFill>
                <a:blip r:embed="rId3"/>
                <a:stretch>
                  <a:fillRect l="-77" r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98663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99" name="Rectangle 6">
                <a:extLst>
                  <a:ext uri="{FF2B5EF4-FFF2-40B4-BE49-F238E27FC236}">
                    <a16:creationId xmlns:a16="http://schemas.microsoft.com/office/drawing/2014/main" id="{A525384B-1F87-4AD1-A494-508C0A9E7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518" y="1105077"/>
                <a:ext cx="7351482" cy="712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</a:pPr>
                <a:r>
                  <a:rPr lang="en-US" altLang="en-US" sz="1200" dirty="0">
                    <a:solidFill>
                      <a:schemeClr val="tx2"/>
                    </a:solidFill>
                    <a:latin typeface="Helvetica Light" panose="020B0403020202020204"/>
                  </a:rPr>
                  <a:t>Test the following for relative maxima and minima:</a:t>
                </a:r>
                <a:r>
                  <a:rPr lang="en-US" altLang="en-US" sz="1200" b="1" dirty="0">
                    <a:solidFill>
                      <a:schemeClr val="tx2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=6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−8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200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 eaLnBrk="1" hangingPunct="1">
                  <a:lnSpc>
                    <a:spcPct val="100000"/>
                  </a:lnSpc>
                </a:pPr>
                <a:endParaRPr lang="en-US" altLang="en-US" sz="1400" dirty="0">
                  <a:latin typeface="Helvetica Light" panose="020B0403020202020204"/>
                </a:endParaRPr>
              </a:p>
              <a:p>
                <a:pPr eaLnBrk="1" hangingPunct="1">
                  <a:lnSpc>
                    <a:spcPct val="100000"/>
                  </a:lnSpc>
                </a:pPr>
                <a:endParaRPr lang="en-US" altLang="en-US" sz="14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8199" name="Rectangle 6">
                <a:extLst>
                  <a:ext uri="{FF2B5EF4-FFF2-40B4-BE49-F238E27FC236}">
                    <a16:creationId xmlns:a16="http://schemas.microsoft.com/office/drawing/2014/main" id="{A525384B-1F87-4AD1-A494-508C0A9E7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2518" y="1105077"/>
                <a:ext cx="7351482" cy="712054"/>
              </a:xfrm>
              <a:prstGeom prst="rect">
                <a:avLst/>
              </a:prstGeom>
              <a:blipFill>
                <a:blip r:embed="rId2"/>
                <a:stretch>
                  <a:fillRect l="-8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4">
            <a:extLst>
              <a:ext uri="{FF2B5EF4-FFF2-40B4-BE49-F238E27FC236}">
                <a16:creationId xmlns:a16="http://schemas.microsoft.com/office/drawing/2014/main" id="{D4BCE372-9F03-4000-B398-62323F70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1164156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99" name="Rectangle 6">
                <a:extLst>
                  <a:ext uri="{FF2B5EF4-FFF2-40B4-BE49-F238E27FC236}">
                    <a16:creationId xmlns:a16="http://schemas.microsoft.com/office/drawing/2014/main" id="{A525384B-1F87-4AD1-A494-508C0A9E7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518" y="1105077"/>
                <a:ext cx="7351482" cy="2563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′=24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−24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=24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′′=72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−48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 eaLnBrk="1" hangingPunct="1">
                  <a:lnSpc>
                    <a:spcPct val="150000"/>
                  </a:lnSpc>
                </a:pPr>
                <a:endParaRPr lang="en-US" altLang="en-US" sz="1200" dirty="0">
                  <a:latin typeface="Helvetica Light" panose="020B0403020202020204"/>
                </a:endParaRPr>
              </a:p>
              <a:p>
                <a:pPr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When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 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12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we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have</m:t>
                      </m:r>
                      <m:r>
                        <a:rPr lang="en-US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,1</m:t>
                      </m:r>
                    </m:oMath>
                  </m:oMathPara>
                </a14:m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When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 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′′=0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When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 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′′&gt;0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 eaLnBrk="1" hangingPunct="1">
                  <a:lnSpc>
                    <a:spcPct val="150000"/>
                  </a:lnSpc>
                </a:pPr>
                <a:endParaRPr lang="en-US" sz="1200" dirty="0">
                  <a:latin typeface="Helvetica Light" panose="020B0403020202020204"/>
                </a:endParaRPr>
              </a:p>
              <a:p>
                <a:pPr eaLnBrk="1" hangingPunct="1">
                  <a:lnSpc>
                    <a:spcPct val="150000"/>
                  </a:lnSpc>
                </a:pPr>
                <a:endParaRPr lang="en-US" altLang="en-US" sz="1200" dirty="0">
                  <a:latin typeface="Helvetica Light" panose="020B0403020202020204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en-US" sz="1200" dirty="0">
                    <a:latin typeface="Helvetica Light" panose="020B0403020202020204"/>
                  </a:rPr>
                  <a:t>No maximum or minimum exists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.</a:t>
                </a:r>
              </a:p>
            </p:txBody>
          </p:sp>
        </mc:Choice>
        <mc:Fallback xmlns="">
          <p:sp>
            <p:nvSpPr>
              <p:cNvPr id="8199" name="Rectangle 6">
                <a:extLst>
                  <a:ext uri="{FF2B5EF4-FFF2-40B4-BE49-F238E27FC236}">
                    <a16:creationId xmlns:a16="http://schemas.microsoft.com/office/drawing/2014/main" id="{A525384B-1F87-4AD1-A494-508C0A9E7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2518" y="1105077"/>
                <a:ext cx="7351482" cy="2563394"/>
              </a:xfrm>
              <a:prstGeom prst="rect">
                <a:avLst/>
              </a:prstGeom>
              <a:blipFill>
                <a:blip r:embed="rId2"/>
                <a:stretch>
                  <a:fillRect l="-83" b="-4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4">
            <a:extLst>
              <a:ext uri="{FF2B5EF4-FFF2-40B4-BE49-F238E27FC236}">
                <a16:creationId xmlns:a16="http://schemas.microsoft.com/office/drawing/2014/main" id="{D4BCE372-9F03-4000-B398-62323F70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10A80-B701-4143-04CE-40D4985B5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34" y="815066"/>
            <a:ext cx="2407877" cy="336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2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734A-9578-199E-0649-1EF87C8C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Midterm/Final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7398-018E-CCDE-C03F-444182D58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79094"/>
            <a:ext cx="7886700" cy="3767555"/>
          </a:xfrm>
        </p:spPr>
        <p:txBody>
          <a:bodyPr>
            <a:normAutofit/>
          </a:bodyPr>
          <a:lstStyle/>
          <a:p>
            <a:r>
              <a:rPr lang="en-US" sz="1100" b="0" i="0" dirty="0">
                <a:solidFill>
                  <a:schemeClr val="tx1"/>
                </a:solidFill>
                <a:effectLst/>
                <a:latin typeface="Helvetica Light" panose="020B0403020202020204"/>
              </a:rPr>
              <a:t>Each accounts for 20% of your </a:t>
            </a:r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f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Helvetica Light" panose="020B0403020202020204"/>
              </a:rPr>
              <a:t>inal grade</a:t>
            </a:r>
          </a:p>
          <a:p>
            <a:pPr marL="0" indent="0" algn="l">
              <a:buNone/>
            </a:pPr>
            <a:r>
              <a:rPr lang="en-US" sz="1100" b="1" i="0" dirty="0">
                <a:solidFill>
                  <a:srgbClr val="0000FF"/>
                </a:solidFill>
                <a:effectLst/>
                <a:latin typeface="Helvetica Light" panose="020B0403020202020204"/>
              </a:rPr>
              <a:t>Coverage:</a:t>
            </a:r>
          </a:p>
          <a:p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Midterm: Modules 1-4</a:t>
            </a:r>
          </a:p>
          <a:p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Final: Modules 5-8</a:t>
            </a:r>
          </a:p>
          <a:p>
            <a:pPr marL="0" indent="0" algn="l">
              <a:buNone/>
            </a:pPr>
            <a:r>
              <a:rPr lang="en-US" sz="1100" b="1" i="0" dirty="0">
                <a:solidFill>
                  <a:srgbClr val="0000FF"/>
                </a:solidFill>
                <a:effectLst/>
                <a:latin typeface="Helvetica Light" panose="020B0403020202020204"/>
              </a:rPr>
              <a:t>Format:</a:t>
            </a:r>
          </a:p>
          <a:p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In-class, closed-book, written</a:t>
            </a:r>
          </a:p>
          <a:p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Questions similar to weekly assignments</a:t>
            </a:r>
          </a:p>
          <a:p>
            <a:pPr marL="0" indent="0" algn="l">
              <a:buNone/>
            </a:pPr>
            <a:r>
              <a:rPr lang="en-US" sz="1100" b="1" i="0" dirty="0">
                <a:solidFill>
                  <a:srgbClr val="0000FF"/>
                </a:solidFill>
                <a:effectLst/>
                <a:latin typeface="Helvetica Light" panose="020B0403020202020204"/>
              </a:rPr>
              <a:t>Permitted Materials:</a:t>
            </a:r>
          </a:p>
          <a:p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Handwritten notes (a maximum of 2 Letter-sized sheets)</a:t>
            </a:r>
          </a:p>
          <a:p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One calculator (any type is ok)</a:t>
            </a:r>
          </a:p>
          <a:p>
            <a:pPr marL="0" indent="0" algn="l">
              <a:buNone/>
            </a:pPr>
            <a:r>
              <a:rPr lang="en-US" sz="1100" b="1" i="0" dirty="0">
                <a:solidFill>
                  <a:srgbClr val="0000FF"/>
                </a:solidFill>
                <a:effectLst/>
                <a:latin typeface="Helvetica Light" panose="020B0403020202020204"/>
              </a:rPr>
              <a:t>Not Permitted:</a:t>
            </a:r>
          </a:p>
          <a:p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Other electronic devices (laptops, cellphones, smartwatch, </a:t>
            </a:r>
            <a:r>
              <a:rPr lang="en-US" sz="1100" dirty="0" err="1">
                <a:solidFill>
                  <a:schemeClr val="tx1"/>
                </a:solidFill>
                <a:latin typeface="Helvetica Light" panose="020B0403020202020204"/>
              </a:rPr>
              <a:t>etc</a:t>
            </a:r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)</a:t>
            </a:r>
          </a:p>
          <a:p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Internet access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0000FF"/>
              </a:solidFill>
              <a:effectLst/>
              <a:latin typeface="Helvetica Light" panose="020B04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0000FF"/>
              </a:solidFill>
              <a:effectLst/>
              <a:latin typeface="Helvetica Light" panose="020B04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0000FF"/>
              </a:solidFill>
              <a:effectLst/>
              <a:latin typeface="Helvetica Light" panose="020B04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0000FF"/>
              </a:solidFill>
              <a:effectLst/>
              <a:latin typeface="Helvetica Light" panose="020B04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0000FF"/>
              </a:solidFill>
              <a:effectLst/>
              <a:latin typeface="Helvetica Light" panose="020B0403020202020204"/>
            </a:endParaRPr>
          </a:p>
          <a:p>
            <a:pPr marL="0" indent="0">
              <a:buNone/>
            </a:pPr>
            <a:endParaRPr lang="en-US" sz="1100" dirty="0">
              <a:solidFill>
                <a:srgbClr val="374151"/>
              </a:solidFill>
              <a:latin typeface="Helvetica Light" panose="020B0403020202020204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1830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23E9D-2FB1-4D6C-A6B9-1FB571C8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Local Minimum Using R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D3F9F440-F1E5-4B2F-B2B0-A075B98B97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026695"/>
            <a:ext cx="7336427" cy="2286486"/>
          </a:xfrm>
          <a:solidFill>
            <a:srgbClr val="E5F5FF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dirty="0">
                <a:solidFill>
                  <a:schemeClr val="tx1"/>
                </a:solidFill>
                <a:latin typeface="Helvetica Light" panose="020B0403020202020204"/>
              </a:rPr>
              <a:t>The following code finds a local minimum value within a given starting point:</a:t>
            </a:r>
            <a:endParaRPr lang="en-US" altLang="en-US" sz="1100" b="1" dirty="0">
              <a:solidFill>
                <a:srgbClr val="0000FF"/>
              </a:solidFill>
              <a:latin typeface="Helvetica Light" panose="020B0403020202020204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(starting-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point,f,method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BFGS",hessian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=1)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method: </a:t>
            </a:r>
            <a:r>
              <a:rPr lang="en-US" altLang="en-US" sz="1100" dirty="0">
                <a:solidFill>
                  <a:schemeClr val="tx1"/>
                </a:solidFill>
                <a:latin typeface="Helvetica Light" panose="020B0403020202020204"/>
                <a:cs typeface="Courier New" panose="02070309020205020404" pitchFamily="49" charset="0"/>
              </a:rPr>
              <a:t>choose one of the optimization methods:</a:t>
            </a:r>
          </a:p>
          <a:p>
            <a:pPr lvl="1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00" b="0" i="0" dirty="0">
                <a:solidFill>
                  <a:srgbClr val="0048AB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100" b="0" i="0" dirty="0" err="1">
                <a:solidFill>
                  <a:srgbClr val="0048AB"/>
                </a:solidFill>
                <a:effectLst/>
                <a:latin typeface="Courier New" panose="02070309020205020404" pitchFamily="49" charset="0"/>
              </a:rPr>
              <a:t>Nelder</a:t>
            </a:r>
            <a:r>
              <a:rPr lang="en-US" sz="1100" b="0" i="0" dirty="0">
                <a:solidFill>
                  <a:srgbClr val="0048AB"/>
                </a:solidFill>
                <a:effectLst/>
                <a:latin typeface="Courier New" panose="02070309020205020404" pitchFamily="49" charset="0"/>
              </a:rPr>
              <a:t>-Mead": </a:t>
            </a:r>
            <a:r>
              <a:rPr lang="en-US" sz="1100" dirty="0">
                <a:solidFill>
                  <a:schemeClr val="tx1"/>
                </a:solidFill>
                <a:latin typeface="Helvetica Light" panose="020B0403020202020204"/>
                <a:cs typeface="Courier New" panose="02070309020205020404" pitchFamily="49" charset="0"/>
              </a:rPr>
              <a:t>A popular method for non-linear optimization.</a:t>
            </a:r>
          </a:p>
          <a:p>
            <a:pPr lvl="1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00" b="0" i="0" dirty="0">
                <a:solidFill>
                  <a:srgbClr val="0048AB"/>
                </a:solidFill>
                <a:effectLst/>
                <a:latin typeface="Courier New" panose="02070309020205020404" pitchFamily="49" charset="0"/>
              </a:rPr>
              <a:t>"BFGS": </a:t>
            </a:r>
            <a:r>
              <a:rPr lang="en-US" sz="1100" dirty="0" err="1">
                <a:solidFill>
                  <a:schemeClr val="tx1"/>
                </a:solidFill>
                <a:latin typeface="Helvetica Light" panose="020B0403020202020204"/>
                <a:cs typeface="Courier New" panose="02070309020205020404" pitchFamily="49" charset="0"/>
              </a:rPr>
              <a:t>Broyden</a:t>
            </a:r>
            <a:r>
              <a:rPr lang="en-US" sz="1100" dirty="0">
                <a:solidFill>
                  <a:schemeClr val="tx1"/>
                </a:solidFill>
                <a:latin typeface="Helvetica Light" panose="020B0403020202020204"/>
                <a:cs typeface="Courier New" panose="02070309020205020404" pitchFamily="49" charset="0"/>
              </a:rPr>
              <a:t>–Fletcher–Goldfarb–</a:t>
            </a:r>
            <a:r>
              <a:rPr lang="en-US" sz="1100" dirty="0" err="1">
                <a:solidFill>
                  <a:schemeClr val="tx1"/>
                </a:solidFill>
                <a:latin typeface="Helvetica Light" panose="020B0403020202020204"/>
                <a:cs typeface="Courier New" panose="02070309020205020404" pitchFamily="49" charset="0"/>
              </a:rPr>
              <a:t>Shanno</a:t>
            </a:r>
            <a:r>
              <a:rPr lang="en-US" sz="1100" dirty="0">
                <a:solidFill>
                  <a:schemeClr val="tx1"/>
                </a:solidFill>
                <a:latin typeface="Helvetica Light" panose="020B0403020202020204"/>
                <a:cs typeface="Courier New" panose="02070309020205020404" pitchFamily="49" charset="0"/>
              </a:rPr>
              <a:t> algorithm (used for smooth functions).</a:t>
            </a:r>
          </a:p>
          <a:p>
            <a:pPr lvl="1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00" b="0" i="0" dirty="0">
                <a:solidFill>
                  <a:srgbClr val="0048AB"/>
                </a:solidFill>
                <a:effectLst/>
                <a:latin typeface="Courier New" panose="02070309020205020404" pitchFamily="49" charset="0"/>
              </a:rPr>
              <a:t>"CG": </a:t>
            </a:r>
            <a:r>
              <a:rPr lang="en-US" sz="1100" dirty="0">
                <a:solidFill>
                  <a:schemeClr val="tx1"/>
                </a:solidFill>
                <a:latin typeface="Helvetica Light" panose="020B0403020202020204"/>
                <a:cs typeface="Courier New" panose="02070309020205020404" pitchFamily="49" charset="0"/>
              </a:rPr>
              <a:t>Conjugate gradients method.</a:t>
            </a:r>
          </a:p>
          <a:p>
            <a:pPr lvl="1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00" b="0" i="0" dirty="0">
                <a:solidFill>
                  <a:srgbClr val="0048AB"/>
                </a:solidFill>
                <a:effectLst/>
                <a:latin typeface="Courier New" panose="02070309020205020404" pitchFamily="49" charset="0"/>
              </a:rPr>
              <a:t>"L-BFGS-B": </a:t>
            </a:r>
            <a:r>
              <a:rPr lang="en-US" sz="1100" dirty="0">
                <a:solidFill>
                  <a:schemeClr val="tx1"/>
                </a:solidFill>
                <a:latin typeface="Helvetica Light" panose="020B0403020202020204"/>
                <a:cs typeface="Courier New" panose="02070309020205020404" pitchFamily="49" charset="0"/>
              </a:rPr>
              <a:t>Limited-memory BFGS with box constraints.</a:t>
            </a:r>
          </a:p>
          <a:p>
            <a:pPr lvl="1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00" b="0" i="0" dirty="0">
                <a:solidFill>
                  <a:srgbClr val="0048AB"/>
                </a:solidFill>
                <a:effectLst/>
                <a:latin typeface="Courier New" panose="02070309020205020404" pitchFamily="49" charset="0"/>
              </a:rPr>
              <a:t>"SANN": </a:t>
            </a:r>
            <a:r>
              <a:rPr lang="en-US" sz="1100" dirty="0">
                <a:solidFill>
                  <a:schemeClr val="tx1"/>
                </a:solidFill>
                <a:latin typeface="Helvetica Light" panose="020B0403020202020204"/>
                <a:cs typeface="Courier New" panose="02070309020205020404" pitchFamily="49" charset="0"/>
              </a:rPr>
              <a:t>Simulated annealing.</a:t>
            </a:r>
          </a:p>
          <a:p>
            <a:pPr lvl="1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00" b="0" i="0" dirty="0">
                <a:solidFill>
                  <a:srgbClr val="0048AB"/>
                </a:solidFill>
                <a:effectLst/>
                <a:latin typeface="Courier New" panose="02070309020205020404" pitchFamily="49" charset="0"/>
              </a:rPr>
              <a:t>"Brent": </a:t>
            </a:r>
            <a:r>
              <a:rPr lang="en-US" sz="1100" dirty="0">
                <a:solidFill>
                  <a:schemeClr val="tx1"/>
                </a:solidFill>
                <a:latin typeface="Helvetica Light" panose="020B0403020202020204"/>
                <a:cs typeface="Courier New" panose="02070309020205020404" pitchFamily="49" charset="0"/>
              </a:rPr>
              <a:t>Brent's method for one-dimensional optimization.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hessian=1 : </a:t>
            </a:r>
            <a:r>
              <a:rPr lang="en-US" altLang="en-US" sz="1100" dirty="0">
                <a:solidFill>
                  <a:schemeClr val="tx1"/>
                </a:solidFill>
                <a:latin typeface="Helvetica Light" panose="020B0403020202020204"/>
                <a:cs typeface="Courier New" panose="02070309020205020404" pitchFamily="49" charset="0"/>
              </a:rPr>
              <a:t>This returns the Hessian matrix, which is the matrix of second derivatives. It provides information about the curvature of the function, helping determine if a point is a minimum, maximum, or saddle point.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en-US" sz="1100" b="1" dirty="0">
              <a:solidFill>
                <a:schemeClr val="tx1"/>
              </a:solidFill>
              <a:latin typeface="Helvetica Light" panose="020B0403020202020204"/>
            </a:endParaRPr>
          </a:p>
          <a:p>
            <a:pPr marL="0" indent="0">
              <a:buNone/>
            </a:pPr>
            <a:endParaRPr lang="en-US" altLang="en-US" sz="1100" b="1" dirty="0">
              <a:solidFill>
                <a:schemeClr val="tx1"/>
              </a:solidFill>
              <a:latin typeface="Helvetica Light" panose="020B0403020202020204"/>
            </a:endParaRPr>
          </a:p>
          <a:p>
            <a:pPr marL="0" indent="0">
              <a:buNone/>
            </a:pPr>
            <a:endParaRPr lang="en-US" altLang="en-US" sz="1100" dirty="0">
              <a:solidFill>
                <a:srgbClr val="0000FF"/>
              </a:solidFill>
              <a:latin typeface="Helvetica Light" panose="020B040302020202020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DBD633-0842-A4B3-2B46-136CC2DD7C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29"/>
          <a:stretch/>
        </p:blipFill>
        <p:spPr>
          <a:xfrm>
            <a:off x="1217654" y="3739996"/>
            <a:ext cx="1856559" cy="10663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A1DAAB-B516-4294-AE91-C442CCC01C6D}"/>
              </a:ext>
            </a:extLst>
          </p:cNvPr>
          <p:cNvSpPr txBox="1"/>
          <p:nvPr/>
        </p:nvSpPr>
        <p:spPr>
          <a:xfrm>
            <a:off x="578031" y="3407307"/>
            <a:ext cx="39939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100" b="1" dirty="0">
                <a:latin typeface="Helvetica Light" panose="020B0403020202020204"/>
              </a:rPr>
              <a:t>Example:</a:t>
            </a:r>
            <a:r>
              <a:rPr lang="en-US" altLang="en-US" sz="1100" dirty="0">
                <a:latin typeface="Helvetica Light" panose="020B0403020202020204"/>
              </a:rPr>
              <a:t> Code the example in the previous slide:</a:t>
            </a:r>
            <a:endParaRPr lang="en-US" sz="11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9FFC7E7-2FFB-A38C-121B-0C185BC8AC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823"/>
          <a:stretch/>
        </p:blipFill>
        <p:spPr>
          <a:xfrm>
            <a:off x="3373287" y="3890915"/>
            <a:ext cx="1847151" cy="70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58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734A-9578-199E-0649-1EF87C8C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7398-018E-CCDE-C03F-444182D5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100" b="0" i="0" dirty="0">
                <a:solidFill>
                  <a:schemeClr val="tx1"/>
                </a:solidFill>
                <a:effectLst/>
                <a:latin typeface="Helvetica Light" panose="020B0403020202020204"/>
              </a:rPr>
              <a:t>Constitutes 20% of your final grade.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0000FF"/>
                </a:solidFill>
              </a:rPr>
              <a:t>Topic and Format:</a:t>
            </a:r>
          </a:p>
          <a:p>
            <a:r>
              <a:rPr lang="en-US" sz="1100" b="0" i="0" dirty="0">
                <a:solidFill>
                  <a:schemeClr val="tx1"/>
                </a:solidFill>
                <a:effectLst/>
                <a:latin typeface="Helvetica Light" panose="020B0403020202020204"/>
              </a:rPr>
              <a:t>Focus on optimizing support staffing decisions at Tesla to minimize operational costs.</a:t>
            </a:r>
          </a:p>
          <a:p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Use R programming to solve this optimization problem.</a:t>
            </a:r>
          </a:p>
          <a:p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Teams may consist of 2 to 4 students.</a:t>
            </a:r>
          </a:p>
          <a:p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The case study story is not real but it simulates real-world complexities.</a:t>
            </a:r>
          </a:p>
          <a:p>
            <a:endParaRPr lang="en-US" sz="1100" dirty="0">
              <a:solidFill>
                <a:schemeClr val="tx1"/>
              </a:solidFill>
              <a:latin typeface="Helvetica Light" panose="020B0403020202020204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088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42999"/>
            <a:ext cx="8305800" cy="305162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200" dirty="0"/>
              <a:t>Students will acquire proficiency in the following key areas:</a:t>
            </a:r>
          </a:p>
          <a:p>
            <a:pPr>
              <a:lnSpc>
                <a:spcPct val="100000"/>
              </a:lnSpc>
            </a:pPr>
            <a:r>
              <a:rPr lang="en-US" sz="1100" b="1" dirty="0">
                <a:solidFill>
                  <a:srgbClr val="006600"/>
                </a:solidFill>
              </a:rPr>
              <a:t>Single variable calculus</a:t>
            </a:r>
          </a:p>
          <a:p>
            <a:pPr>
              <a:lnSpc>
                <a:spcPct val="100000"/>
              </a:lnSpc>
            </a:pPr>
            <a:r>
              <a:rPr lang="en-US" sz="1100" b="1" dirty="0">
                <a:solidFill>
                  <a:srgbClr val="006600"/>
                </a:solidFill>
              </a:rPr>
              <a:t>Matrix algebra</a:t>
            </a:r>
          </a:p>
          <a:p>
            <a:pPr>
              <a:lnSpc>
                <a:spcPct val="100000"/>
              </a:lnSpc>
            </a:pPr>
            <a:r>
              <a:rPr lang="en-US" sz="1100" b="1" dirty="0">
                <a:solidFill>
                  <a:srgbClr val="006600"/>
                </a:solidFill>
              </a:rPr>
              <a:t>Multivariable calculus and optimization</a:t>
            </a:r>
          </a:p>
          <a:p>
            <a:pPr>
              <a:lnSpc>
                <a:spcPct val="100000"/>
              </a:lnSpc>
            </a:pPr>
            <a:r>
              <a:rPr lang="en-US" sz="1100" b="1" dirty="0">
                <a:solidFill>
                  <a:srgbClr val="006600"/>
                </a:solidFill>
              </a:rPr>
              <a:t>Probability and statistics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/>
              <a:t>These competencies are essential for a comprehensive understanding of quantitative topics in:</a:t>
            </a: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006600"/>
                </a:solidFill>
              </a:rPr>
              <a:t>Analytics</a:t>
            </a:r>
          </a:p>
          <a:p>
            <a:pPr>
              <a:lnSpc>
                <a:spcPct val="100000"/>
              </a:lnSpc>
            </a:pPr>
            <a:r>
              <a:rPr lang="en-US" sz="1100" b="1" dirty="0">
                <a:solidFill>
                  <a:srgbClr val="006600"/>
                </a:solidFill>
              </a:rPr>
              <a:t>Finance</a:t>
            </a:r>
          </a:p>
          <a:p>
            <a:pPr>
              <a:lnSpc>
                <a:spcPct val="100000"/>
              </a:lnSpc>
            </a:pPr>
            <a:r>
              <a:rPr lang="en-US" sz="1100" b="1" dirty="0">
                <a:solidFill>
                  <a:srgbClr val="006600"/>
                </a:solidFill>
              </a:rPr>
              <a:t>Marketing </a:t>
            </a:r>
          </a:p>
          <a:p>
            <a:pPr>
              <a:lnSpc>
                <a:spcPct val="100000"/>
              </a:lnSpc>
            </a:pPr>
            <a:r>
              <a:rPr lang="en-US" sz="1100" b="1" dirty="0">
                <a:solidFill>
                  <a:srgbClr val="006600"/>
                </a:solidFill>
              </a:rPr>
              <a:t>Economics</a:t>
            </a:r>
            <a:endParaRPr lang="en-US" sz="1200" b="1" dirty="0">
              <a:solidFill>
                <a:srgbClr val="006600"/>
              </a:solidFill>
            </a:endParaRPr>
          </a:p>
        </p:txBody>
      </p:sp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Objectives: Tools and Techniques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5535" y="168616"/>
            <a:ext cx="7886700" cy="752851"/>
          </a:xfrm>
        </p:spPr>
        <p:txBody>
          <a:bodyPr anchor="ctr"/>
          <a:lstStyle/>
          <a:p>
            <a:r>
              <a:rPr lang="en-GB" dirty="0"/>
              <a:t>Course Outline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BC0ACE9-FCFB-E44B-A1F3-EEF5B1107A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815242"/>
              </p:ext>
            </p:extLst>
          </p:nvPr>
        </p:nvGraphicFramePr>
        <p:xfrm>
          <a:off x="1603466" y="878265"/>
          <a:ext cx="5469890" cy="4234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185121" imgH="4787542" progId="Word.Document.12">
                  <p:embed/>
                </p:oleObj>
              </mc:Choice>
              <mc:Fallback>
                <p:oleObj name="Document" r:id="rId2" imgW="6185121" imgH="47875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03466" y="878265"/>
                        <a:ext cx="5469890" cy="42343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168692-75DA-6B21-1C1C-FD8057380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Reminders on Functions and Limits</a:t>
            </a:r>
          </a:p>
        </p:txBody>
      </p:sp>
    </p:spTree>
    <p:extLst>
      <p:ext uri="{BB962C8B-B14F-4D97-AF65-F5344CB8AC3E}">
        <p14:creationId xmlns:p14="http://schemas.microsoft.com/office/powerpoint/2010/main" val="1586038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6288D-E5FF-1AD3-CD70-13B46A196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575DC-09EC-F23B-101F-1122CC637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072695"/>
                <a:ext cx="7886700" cy="3317140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rgbClr val="C00000"/>
                    </a:solidFill>
                  </a:rPr>
                  <a:t>Definition:</a:t>
                </a:r>
                <a:r>
                  <a:rPr lang="en-US" sz="1200" dirty="0"/>
                  <a:t> Given two sets</a:t>
                </a:r>
                <a:r>
                  <a:rPr lang="en-US" sz="1200" b="1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200" dirty="0"/>
                  <a:t>, a </a:t>
                </a:r>
                <a:r>
                  <a:rPr lang="en-US" sz="1200" dirty="0">
                    <a:solidFill>
                      <a:srgbClr val="0000FF"/>
                    </a:solidFill>
                  </a:rPr>
                  <a:t>function</a:t>
                </a:r>
                <a:r>
                  <a:rPr lang="en-US" sz="1200" dirty="0"/>
                  <a:t> from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 to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200" dirty="0"/>
                  <a:t> is a </a:t>
                </a:r>
                <a:r>
                  <a:rPr lang="en-US" sz="1200" dirty="0">
                    <a:solidFill>
                      <a:srgbClr val="0000FF"/>
                    </a:solidFill>
                  </a:rPr>
                  <a:t>rule</a:t>
                </a:r>
                <a:r>
                  <a:rPr lang="en-US" sz="1200" dirty="0"/>
                  <a:t> or mapping that takes each element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 and associates it with a </a:t>
                </a:r>
                <a:r>
                  <a:rPr lang="en-US" sz="1200" dirty="0">
                    <a:solidFill>
                      <a:srgbClr val="0000FF"/>
                    </a:solidFill>
                  </a:rPr>
                  <a:t>single element </a:t>
                </a:r>
                <a:r>
                  <a:rPr lang="en-US" sz="1200" dirty="0"/>
                  <a:t>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200" dirty="0"/>
                  <a:t>. In this case, we write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200" dirty="0"/>
                  <a:t>. The set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 is called </a:t>
                </a:r>
                <a:r>
                  <a:rPr lang="en-US" sz="1200" dirty="0">
                    <a:solidFill>
                      <a:srgbClr val="0000FF"/>
                    </a:solidFill>
                  </a:rPr>
                  <a:t>domain</a:t>
                </a:r>
                <a:r>
                  <a:rPr lang="en-US" sz="1200" i="1" dirty="0"/>
                  <a:t> </a:t>
                </a:r>
                <a:r>
                  <a:rPr lang="en-US" sz="1200" dirty="0"/>
                  <a:t>and the subset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200" i="1" dirty="0"/>
                  <a:t> </a:t>
                </a:r>
                <a:r>
                  <a:rPr lang="en-US" sz="1200" dirty="0"/>
                  <a:t>that includes all possible outcomes is called </a:t>
                </a:r>
                <a:r>
                  <a:rPr lang="en-US" sz="1200" dirty="0">
                    <a:solidFill>
                      <a:srgbClr val="0000FF"/>
                    </a:solidFill>
                  </a:rPr>
                  <a:t>range</a:t>
                </a:r>
                <a:r>
                  <a:rPr lang="en-US" sz="1200" i="1" dirty="0"/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/>
                  <a:t>Example: </a:t>
                </a:r>
                <a:r>
                  <a:rPr lang="en-US" sz="1200" dirty="0"/>
                  <a:t>Demand function: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altLang="en-US" sz="12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b="1" dirty="0">
                    <a:solidFill>
                      <a:srgbClr val="C00000"/>
                    </a:solidFill>
                  </a:rPr>
                  <a:t>Equal Functions:</a:t>
                </a:r>
                <a:r>
                  <a:rPr lang="en-US" altLang="en-US" sz="1200" dirty="0"/>
                  <a:t> Functions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1200" dirty="0"/>
                  <a:t> are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equal</a:t>
                </a:r>
                <a:r>
                  <a:rPr lang="en-US" altLang="en-US" sz="1200" dirty="0"/>
                  <a:t>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1200" dirty="0"/>
                  <a:t>) if: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en-US" sz="1200" dirty="0"/>
                  <a:t>Domain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en-US" sz="1200" dirty="0"/>
                  <a:t> = Domain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200" dirty="0"/>
                  <a:t>.</a:t>
                </a:r>
                <a:endParaRPr lang="en-US" sz="12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/>
                  <a:t>Example: </a:t>
                </a:r>
                <a:r>
                  <a:rPr lang="en-US" sz="1200" dirty="0"/>
                  <a:t>Determine if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and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altLang="en-US" sz="1200" dirty="0"/>
                  <a:t> </a:t>
                </a:r>
                <a:r>
                  <a:rPr lang="en-US" sz="1200" dirty="0"/>
                  <a:t>are equal.</a:t>
                </a:r>
                <a:endParaRPr lang="en-US" altLang="en-US" sz="1200" dirty="0"/>
              </a:p>
              <a:p>
                <a:pPr>
                  <a:lnSpc>
                    <a:spcPct val="150000"/>
                  </a:lnSpc>
                </a:pPr>
                <a:endParaRPr lang="en-US" sz="12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575DC-09EC-F23B-101F-1122CC637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072695"/>
                <a:ext cx="7886700" cy="3317140"/>
              </a:xfrm>
              <a:blipFill>
                <a:blip r:embed="rId2"/>
                <a:stretch>
                  <a:fillRect l="-77" r="-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810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35F72-6F1D-4A09-8251-8A09794F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2CC5D6-0B58-4AA3-A7A2-832FB5F700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58263"/>
                <a:ext cx="8193881" cy="3657791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altLang="en-US" sz="1200" dirty="0"/>
                  <a:t>The limit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en-US" sz="1200" dirty="0"/>
                  <a:t> as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1200" dirty="0"/>
                  <a:t> approaches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1200" dirty="0"/>
                  <a:t> is </a:t>
                </a:r>
                <a:r>
                  <a:rPr lang="en-US" sz="1200" dirty="0"/>
                  <a:t>the value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that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200" dirty="0"/>
                  <a:t> approaches. We write this as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. </a:t>
                </a:r>
                <a:r>
                  <a:rPr lang="en-US" sz="1200" dirty="0"/>
                  <a:t>This means that as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gets closer and closer to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/>
                  <a:t>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gets closer and closer to the number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200" dirty="0"/>
                  <a:t>.</a:t>
                </a:r>
                <a:endParaRPr lang="en-US" sz="1200" dirty="0">
                  <a:solidFill>
                    <a:schemeClr val="tx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200" b="1" dirty="0">
                  <a:solidFill>
                    <a:schemeClr val="tx1"/>
                  </a:solidFill>
                  <a:latin typeface="Helvetica Light" panose="020B0403020202020204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1200" b="1" dirty="0">
                    <a:solidFill>
                      <a:schemeClr val="tx1"/>
                    </a:solidFill>
                    <a:latin typeface="Helvetica Light" panose="020B0403020202020204"/>
                  </a:rPr>
                  <a:t>Example: </a:t>
                </a:r>
                <a:r>
                  <a:rPr lang="en-US" altLang="en-US" sz="1200" dirty="0"/>
                  <a:t>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:r>
                  <a:rPr lang="en-US" altLang="en-US" sz="1200" dirty="0"/>
                  <a:t>from the graphs </a:t>
                </a:r>
                <a:r>
                  <a:rPr lang="en-US" altLang="en-US" sz="1200" b="1" dirty="0"/>
                  <a:t>(a)</a:t>
                </a:r>
                <a:r>
                  <a:rPr lang="en-US" altLang="en-US" sz="1200" dirty="0"/>
                  <a:t> and </a:t>
                </a:r>
                <a:r>
                  <a:rPr lang="en-US" altLang="en-US" sz="1200" b="1" dirty="0"/>
                  <a:t>(b)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200" b="1" dirty="0"/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200" b="1" dirty="0"/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200" b="1" dirty="0"/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200" b="1" dirty="0"/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200" b="1" dirty="0"/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200" b="1" dirty="0"/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200" b="1" dirty="0"/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200" b="1" dirty="0"/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200" b="1" dirty="0"/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200" b="1" dirty="0"/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2CC5D6-0B58-4AA3-A7A2-832FB5F70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58263"/>
                <a:ext cx="8193881" cy="3657791"/>
              </a:xfrm>
              <a:blipFill>
                <a:blip r:embed="rId2"/>
                <a:stretch>
                  <a:fillRect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38">
            <a:extLst>
              <a:ext uri="{FF2B5EF4-FFF2-40B4-BE49-F238E27FC236}">
                <a16:creationId xmlns:a16="http://schemas.microsoft.com/office/drawing/2014/main" id="{51EDDC49-1B99-A7F7-767D-CE4AA34FD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30" y="2538616"/>
            <a:ext cx="1791438" cy="198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9">
            <a:extLst>
              <a:ext uri="{FF2B5EF4-FFF2-40B4-BE49-F238E27FC236}">
                <a16:creationId xmlns:a16="http://schemas.microsoft.com/office/drawing/2014/main" id="{4248EED0-013C-6E4B-B887-16D30B50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465" y="2538617"/>
            <a:ext cx="1537400" cy="198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7D48DA-417A-1BD7-F5F0-57F691F3AD73}"/>
              </a:ext>
            </a:extLst>
          </p:cNvPr>
          <p:cNvSpPr txBox="1"/>
          <p:nvPr/>
        </p:nvSpPr>
        <p:spPr>
          <a:xfrm>
            <a:off x="1325354" y="4632574"/>
            <a:ext cx="407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200" b="1" dirty="0">
                <a:latin typeface="Helvetica Light" panose="020B0403020202020204"/>
              </a:rPr>
              <a:t>(a)</a:t>
            </a:r>
            <a:endParaRPr lang="en-US" sz="1200" b="1" dirty="0">
              <a:latin typeface="Helvetica Light" panose="020B0403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A075C1-7F09-99C8-D5D0-003C9C421A6A}"/>
              </a:ext>
            </a:extLst>
          </p:cNvPr>
          <p:cNvSpPr txBox="1"/>
          <p:nvPr/>
        </p:nvSpPr>
        <p:spPr>
          <a:xfrm>
            <a:off x="3644019" y="4609122"/>
            <a:ext cx="407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200" b="1" dirty="0">
                <a:latin typeface="Helvetica Light" panose="020B0403020202020204"/>
              </a:rPr>
              <a:t>(b)</a:t>
            </a:r>
            <a:endParaRPr lang="en-US" sz="1200" b="1" dirty="0">
              <a:latin typeface="Helvetica Light" panose="020B0403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9F4AA-2FA0-7EF2-B794-91BB55DD9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2644" y="2526803"/>
            <a:ext cx="2375107" cy="20082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ADED8F-E985-79F0-3903-CC3F6AAB9D3C}"/>
              </a:ext>
            </a:extLst>
          </p:cNvPr>
          <p:cNvSpPr txBox="1"/>
          <p:nvPr/>
        </p:nvSpPr>
        <p:spPr>
          <a:xfrm>
            <a:off x="6823728" y="4609122"/>
            <a:ext cx="407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200" b="1" dirty="0">
                <a:latin typeface="Helvetica Light" panose="020B0403020202020204"/>
              </a:rPr>
              <a:t>(c)</a:t>
            </a:r>
            <a:endParaRPr lang="en-US" sz="1200" b="1" dirty="0">
              <a:latin typeface="Helvetica Light" panose="020B04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843194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35F72-6F1D-4A09-8251-8A09794F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2CC5D6-0B58-4AA3-A7A2-832FB5F700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58263"/>
                <a:ext cx="8193881" cy="365779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is said to be continuous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/>
                  <a:t> if the following three conditions are satisfied:</a:t>
                </a:r>
              </a:p>
              <a:p>
                <a:pPr marL="228600" indent="-2286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200" b="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1200" dirty="0"/>
                  <a:t> is defined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1200" dirty="0"/>
              </a:p>
              <a:p>
                <a:pPr marL="228600" indent="-2286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exists.</a:t>
                </a:r>
              </a:p>
              <a:p>
                <a:pPr marL="228600" indent="-2286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1200" dirty="0"/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n-US" altLang="en-US" sz="1200" dirty="0"/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2CC5D6-0B58-4AA3-A7A2-832FB5F70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58263"/>
                <a:ext cx="8193881" cy="3657791"/>
              </a:xfrm>
              <a:blipFill>
                <a:blip r:embed="rId2"/>
                <a:stretch>
                  <a:fillRect t="-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38">
            <a:extLst>
              <a:ext uri="{FF2B5EF4-FFF2-40B4-BE49-F238E27FC236}">
                <a16:creationId xmlns:a16="http://schemas.microsoft.com/office/drawing/2014/main" id="{51EDDC49-1B99-A7F7-767D-CE4AA34FD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453" y="1759819"/>
            <a:ext cx="1900470" cy="2105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7D48DA-417A-1BD7-F5F0-57F691F3AD73}"/>
              </a:ext>
            </a:extLst>
          </p:cNvPr>
          <p:cNvSpPr txBox="1"/>
          <p:nvPr/>
        </p:nvSpPr>
        <p:spPr>
          <a:xfrm>
            <a:off x="2357320" y="4277646"/>
            <a:ext cx="407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200" b="1" dirty="0">
                <a:latin typeface="Helvetica Light" panose="020B0403020202020204"/>
              </a:rPr>
              <a:t>(a)</a:t>
            </a:r>
            <a:endParaRPr lang="en-US" sz="1200" b="1" dirty="0">
              <a:latin typeface="Helvetica Light" panose="020B0403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A075C1-7F09-99C8-D5D0-003C9C421A6A}"/>
              </a:ext>
            </a:extLst>
          </p:cNvPr>
          <p:cNvSpPr txBox="1"/>
          <p:nvPr/>
        </p:nvSpPr>
        <p:spPr>
          <a:xfrm>
            <a:off x="5606713" y="4286368"/>
            <a:ext cx="407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200" b="1" dirty="0">
                <a:latin typeface="Helvetica Light" panose="020B0403020202020204"/>
              </a:rPr>
              <a:t>(b)</a:t>
            </a:r>
            <a:endParaRPr lang="en-US" sz="1200" b="1" dirty="0">
              <a:latin typeface="Helvetica Light" panose="020B04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59908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Limits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3230BE-E3C8-4AEA-AC81-22A999CEFF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0536" y="1592863"/>
                <a:ext cx="7886700" cy="2412756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i="1" dirty="0">
                    <a:solidFill>
                      <a:srgbClr val="C00000"/>
                    </a:solidFill>
                    <a:latin typeface="Helvetica Light" panose="020B0403020202020204"/>
                  </a:rPr>
                  <a:t>Theorem 1 (Algebra of limits Theorem):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Let</a:t>
                </a:r>
                <a:r>
                  <a:rPr lang="en-US" sz="1200" b="1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and</a:t>
                </a:r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be real functions whose sum, difference, product, and quotient are defined, and suppose that</a:t>
                </a:r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and</a:t>
                </a:r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exist. Then: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1200" i="1" dirty="0">
                  <a:solidFill>
                    <a:srgbClr val="0000FF"/>
                  </a:solidFill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𝑓𝑔</m:t>
                            </m:r>
                          </m:e>
                        </m:d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1200" i="1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provided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sz="1200" i="1" dirty="0">
                  <a:solidFill>
                    <a:srgbClr val="0000FF"/>
                  </a:solidFill>
                  <a:latin typeface="Helvetica Light" panose="020B0403020202020204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3230BE-E3C8-4AEA-AC81-22A999CEFF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0536" y="1592863"/>
                <a:ext cx="7886700" cy="2412756"/>
              </a:xfrm>
              <a:blipFill>
                <a:blip r:embed="rId2"/>
                <a:stretch>
                  <a:fillRect r="-3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B80981C-3C28-4DD2-B97F-865EC2BECE2E}"/>
              </a:ext>
            </a:extLst>
          </p:cNvPr>
          <p:cNvSpPr txBox="1"/>
          <p:nvPr/>
        </p:nvSpPr>
        <p:spPr>
          <a:xfrm>
            <a:off x="655093" y="1168585"/>
            <a:ext cx="77485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 Light" panose="020B0403020202020204"/>
                <a:cs typeface="Arial" panose="020B0604020202020204" pitchFamily="34" charset="0"/>
              </a:rPr>
              <a:t>During some of the proofs throughout the course we will use the following properties of limits: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16563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241300"/>
            <a:ext cx="8178799" cy="851803"/>
          </a:xfrm>
        </p:spPr>
        <p:txBody>
          <a:bodyPr>
            <a:normAutofit/>
          </a:bodyPr>
          <a:lstStyle/>
          <a:p>
            <a:r>
              <a:rPr lang="en-GB" sz="2700" dirty="0"/>
              <a:t>Introduction</a:t>
            </a:r>
          </a:p>
        </p:txBody>
      </p:sp>
      <p:sp>
        <p:nvSpPr>
          <p:cNvPr id="330755" name="Rectangle 3"/>
          <p:cNvSpPr>
            <a:spLocks noGrp="1" noChangeArrowheads="1"/>
          </p:cNvSpPr>
          <p:nvPr>
            <p:ph idx="1"/>
          </p:nvPr>
        </p:nvSpPr>
        <p:spPr>
          <a:xfrm>
            <a:off x="482600" y="1168400"/>
            <a:ext cx="8178799" cy="370114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latin typeface="Helvetica Light" panose="020B0403020202020204"/>
              </a:rPr>
              <a:t>Sami Najafi</a:t>
            </a:r>
            <a:r>
              <a:rPr lang="en-GB" sz="1400" b="1" dirty="0">
                <a:solidFill>
                  <a:schemeClr val="tx1"/>
                </a:solidFill>
                <a:latin typeface="Helvetica Light" panose="020B0403020202020204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  <a:latin typeface="Helvetica Light" panose="020B0403020202020204"/>
              </a:rPr>
              <a:t>MS, Industrial Engineering</a:t>
            </a:r>
          </a:p>
          <a:p>
            <a:pPr lvl="2">
              <a:lnSpc>
                <a:spcPct val="150000"/>
              </a:lnSpc>
            </a:pPr>
            <a:r>
              <a:rPr lang="en-GB" sz="1400" dirty="0">
                <a:solidFill>
                  <a:schemeClr val="tx1"/>
                </a:solidFill>
                <a:latin typeface="Helvetica Light" panose="020B0403020202020204"/>
              </a:rPr>
              <a:t>Sharif University of Technology, Tehran, Iran</a:t>
            </a:r>
          </a:p>
          <a:p>
            <a:pPr lvl="1"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  <a:latin typeface="Helvetica Light" panose="020B0403020202020204"/>
              </a:rPr>
              <a:t>MS and PhD, Management Science and Operations</a:t>
            </a:r>
          </a:p>
          <a:p>
            <a:pPr lvl="2">
              <a:lnSpc>
                <a:spcPct val="150000"/>
              </a:lnSpc>
            </a:pPr>
            <a:r>
              <a:rPr lang="en-GB" sz="1400" dirty="0">
                <a:solidFill>
                  <a:schemeClr val="tx1"/>
                </a:solidFill>
                <a:latin typeface="Helvetica Light" panose="020B0403020202020204"/>
              </a:rPr>
              <a:t>London Business School (LBS), London, UK</a:t>
            </a:r>
          </a:p>
          <a:p>
            <a:pPr lvl="1"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  <a:latin typeface="Helvetica Light" panose="020B0403020202020204"/>
              </a:rPr>
              <a:t>Postdoctoral Fellow in Operations Management</a:t>
            </a:r>
          </a:p>
          <a:p>
            <a:pPr lvl="2">
              <a:lnSpc>
                <a:spcPct val="150000"/>
              </a:lnSpc>
            </a:pPr>
            <a:r>
              <a:rPr lang="en-GB" sz="1400" dirty="0">
                <a:solidFill>
                  <a:schemeClr val="tx1"/>
                </a:solidFill>
                <a:latin typeface="Helvetica Light" panose="020B0403020202020204"/>
              </a:rPr>
              <a:t>University of Toronto , Toronto, Canada</a:t>
            </a:r>
          </a:p>
          <a:p>
            <a:pPr lvl="1"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  <a:latin typeface="Helvetica Light" panose="020B0403020202020204"/>
              </a:rPr>
              <a:t>Associate Professor of Operations Management at </a:t>
            </a:r>
            <a:r>
              <a:rPr lang="en-GB" b="1" dirty="0" err="1">
                <a:solidFill>
                  <a:schemeClr val="tx1"/>
                </a:solidFill>
                <a:latin typeface="Helvetica Light" panose="020B0403020202020204"/>
              </a:rPr>
              <a:t>Leavey</a:t>
            </a:r>
            <a:endParaRPr lang="en-GB" b="1" dirty="0">
              <a:solidFill>
                <a:schemeClr val="tx1"/>
              </a:solidFill>
              <a:latin typeface="Helvetica Light" panose="020B0403020202020204"/>
            </a:endParaRPr>
          </a:p>
          <a:p>
            <a:pPr lvl="1"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  <a:latin typeface="Helvetica Light" panose="020B0403020202020204"/>
              </a:rPr>
              <a:t>Research interests:</a:t>
            </a:r>
          </a:p>
          <a:p>
            <a:pPr lvl="2">
              <a:lnSpc>
                <a:spcPct val="150000"/>
              </a:lnSpc>
            </a:pPr>
            <a:r>
              <a:rPr lang="en-GB" sz="1400" dirty="0">
                <a:solidFill>
                  <a:schemeClr val="tx1"/>
                </a:solidFill>
                <a:latin typeface="Helvetica Light" panose="020B0403020202020204"/>
              </a:rPr>
              <a:t>Stochastic Modelling, Optimization</a:t>
            </a:r>
          </a:p>
          <a:p>
            <a:pPr lvl="2">
              <a:lnSpc>
                <a:spcPct val="150000"/>
              </a:lnSpc>
            </a:pPr>
            <a:r>
              <a:rPr lang="en-GB" sz="1400" dirty="0">
                <a:solidFill>
                  <a:schemeClr val="tx1"/>
                </a:solidFill>
                <a:latin typeface="Helvetica Light" panose="020B0403020202020204"/>
              </a:rPr>
              <a:t>Pricing and Revenue Management, Service Operations</a:t>
            </a:r>
          </a:p>
          <a:p>
            <a:pPr lvl="2">
              <a:lnSpc>
                <a:spcPct val="150000"/>
              </a:lnSpc>
            </a:pPr>
            <a:r>
              <a:rPr lang="en-GB" sz="1400" dirty="0">
                <a:solidFill>
                  <a:schemeClr val="tx1"/>
                </a:solidFill>
                <a:latin typeface="Helvetica Light" panose="020B0403020202020204"/>
              </a:rPr>
              <a:t>Operations-Marketing interface: Online Advertising</a:t>
            </a:r>
          </a:p>
          <a:p>
            <a:pPr lvl="2">
              <a:buFontTx/>
              <a:buNone/>
            </a:pPr>
            <a:endParaRPr lang="en-GB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13B2300-8292-4113-AE1F-AFCC41B71923}"/>
                  </a:ext>
                </a:extLst>
              </p14:cNvPr>
              <p14:cNvContentPartPr/>
              <p14:nvPr/>
            </p14:nvContentPartPr>
            <p14:xfrm>
              <a:off x="115138" y="239047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13B2300-8292-4113-AE1F-AFCC41B719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138" y="23040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Limits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3230BE-E3C8-4AEA-AC81-22A999CEFF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86543"/>
                <a:ext cx="7886700" cy="1136158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i="1" dirty="0">
                    <a:solidFill>
                      <a:srgbClr val="C00000"/>
                    </a:solidFill>
                    <a:latin typeface="Helvetica Light" panose="020B0403020202020204"/>
                  </a:rPr>
                  <a:t>Theorem 3 (Squeeze Theorem):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Suppose that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near</a:t>
                </a:r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.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, then: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1200" i="1" dirty="0">
                  <a:solidFill>
                    <a:srgbClr val="0000FF"/>
                  </a:solidFill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:endParaRPr lang="en-US" sz="1200" b="1" i="1" dirty="0">
                  <a:solidFill>
                    <a:srgbClr val="0000FF"/>
                  </a:solidFill>
                  <a:latin typeface="Helvetica Light" panose="020B0403020202020204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3230BE-E3C8-4AEA-AC81-22A999CEFF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86543"/>
                <a:ext cx="7886700" cy="1136158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30A8AB3-48D5-4FC0-BCDE-A2FB9B5900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943" y="1132865"/>
                <a:ext cx="7886700" cy="1356335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i="1" dirty="0">
                    <a:solidFill>
                      <a:srgbClr val="C00000"/>
                    </a:solidFill>
                    <a:latin typeface="Helvetica Light" panose="020B0403020202020204"/>
                  </a:rPr>
                  <a:t>Theorem 2 (Composite Function Theorem):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Let</a:t>
                </a:r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and</a:t>
                </a:r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be real functions.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200" i="1" dirty="0"/>
                  <a:t> exists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and</a:t>
                </a:r>
                <a:r>
                  <a:rPr lang="en-US" sz="1200" i="1" dirty="0"/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i="1" dirty="0"/>
                  <a:t>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is </a:t>
                </a:r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continuous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, then: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30A8AB3-48D5-4FC0-BCDE-A2FB9B590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3" y="1132865"/>
                <a:ext cx="7886700" cy="13563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807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 Brief Guide to Programming in R</a:t>
            </a:r>
          </a:p>
        </p:txBody>
      </p:sp>
    </p:spTree>
    <p:extLst>
      <p:ext uri="{BB962C8B-B14F-4D97-AF65-F5344CB8AC3E}">
        <p14:creationId xmlns:p14="http://schemas.microsoft.com/office/powerpoint/2010/main" val="1970712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590E1-98C1-49DC-9D79-C914DD30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Entering Commands and Getting Help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99A3D0-F550-4463-AC84-2E36C8E5BD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R as A Calculator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054B57-5C8A-4FC9-AA13-35084C74A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1+1</a:t>
            </a:r>
          </a:p>
          <a:p>
            <a:pPr marL="0" indent="0">
              <a:buNone/>
            </a:pPr>
            <a:r>
              <a:rPr lang="it-IT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2</a:t>
            </a:r>
            <a:endParaRPr lang="it-IT" sz="11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max(1,3,5)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5</a:t>
            </a:r>
            <a:endParaRPr lang="en-US" sz="11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it-IT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pi</a:t>
            </a:r>
          </a:p>
          <a:p>
            <a:pPr marL="0" indent="0">
              <a:buNone/>
            </a:pPr>
            <a:r>
              <a:rPr lang="it-IT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3.141593</a:t>
            </a:r>
            <a:endParaRPr lang="it-IT" sz="11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it-IT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sqrt(2)</a:t>
            </a:r>
          </a:p>
          <a:p>
            <a:pPr marL="0" indent="0">
              <a:buNone/>
            </a:pPr>
            <a:r>
              <a:rPr lang="it-IT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1.414214</a:t>
            </a:r>
          </a:p>
          <a:p>
            <a:pPr marL="0" indent="0">
              <a:buNone/>
            </a:pPr>
            <a:endParaRPr lang="it-IT" sz="1100" b="1" dirty="0">
              <a:solidFill>
                <a:srgbClr val="0000FF"/>
              </a:solidFill>
              <a:latin typeface="Helvetica Light" panose="020B0403020202020204"/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Helvetica Light"/>
              </a:rPr>
              <a:t>To know more about a function: </a:t>
            </a:r>
            <a:endParaRPr lang="en-US" sz="1100" b="1" dirty="0">
              <a:solidFill>
                <a:srgbClr val="0000FF"/>
              </a:solidFill>
              <a:latin typeface="Helvetica Light" panose="020B0403020202020204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help("mean") or  &gt; ?mean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example(mean)</a:t>
            </a:r>
          </a:p>
          <a:p>
            <a:pPr marL="0" indent="0">
              <a:buNone/>
            </a:pPr>
            <a:endParaRPr lang="en-US" sz="1100" b="1" dirty="0">
              <a:solidFill>
                <a:srgbClr val="0000FF"/>
              </a:solidFill>
              <a:latin typeface="Helvetica Light" panose="020B04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43223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590E1-98C1-49DC-9D79-C914DD30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Something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96CFA4-B159-4914-AD7B-FEE2117FB7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054B57-5C8A-4FC9-AA13-35084C74A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35" y="2237155"/>
            <a:ext cx="7886700" cy="2232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print(sqrt(2),4)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1.414</a:t>
            </a:r>
          </a:p>
          <a:p>
            <a:pPr marL="0" indent="0">
              <a:buNone/>
            </a:pPr>
            <a:endParaRPr lang="en-US" sz="1100" b="1" dirty="0">
              <a:solidFill>
                <a:srgbClr val="0000FF"/>
              </a:solidFill>
              <a:latin typeface="Helvetica Light" panose="020B0403020202020204"/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The only way to print multiple items is to print them one at a time </a:t>
            </a:r>
            <a:b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</a:br>
            <a:endParaRPr lang="en-US" sz="1100" dirty="0">
              <a:solidFill>
                <a:schemeClr val="tx1"/>
              </a:solidFill>
              <a:latin typeface="Helvetica Light" panose="020B0403020202020204"/>
            </a:endParaRPr>
          </a:p>
          <a:p>
            <a:pPr marL="0" indent="0"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 print("The zero occurs at"); print(2*pi); print("radians") </a:t>
            </a:r>
          </a:p>
          <a:p>
            <a:pPr marL="0" indent="0"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[1] "The zero occurs at" </a:t>
            </a:r>
          </a:p>
          <a:p>
            <a:pPr marL="0" indent="0"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[1] 6.283185 </a:t>
            </a:r>
          </a:p>
          <a:p>
            <a:pPr marL="0" indent="0"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[1] "radians"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3433211-8520-4C19-A35B-0E0931EDD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35" y="1529368"/>
            <a:ext cx="6641967" cy="534762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sz="1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x,number</a:t>
            </a: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digits)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Print(“expression”)</a:t>
            </a:r>
          </a:p>
        </p:txBody>
      </p:sp>
    </p:spTree>
    <p:extLst>
      <p:ext uri="{BB962C8B-B14F-4D97-AF65-F5344CB8AC3E}">
        <p14:creationId xmlns:p14="http://schemas.microsoft.com/office/powerpoint/2010/main" val="1108732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590E1-98C1-49DC-9D79-C914DD30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Something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915DB7A-9254-4E0D-A17D-8BCF1A0EE1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Concatenate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054B57-5C8A-4FC9-AA13-35084C74A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57591"/>
            <a:ext cx="7886700" cy="2780709"/>
          </a:xfrm>
        </p:spPr>
        <p:txBody>
          <a:bodyPr>
            <a:noAutofit/>
          </a:bodyPr>
          <a:lstStyle/>
          <a:p>
            <a:pPr marL="0" indent="0">
              <a:buNone/>
            </a:pPr>
            <a:br>
              <a:rPr lang="en-US" sz="1100" dirty="0">
                <a:solidFill>
                  <a:schemeClr val="tx1"/>
                </a:solidFill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 cat("The zero occurs at", 2*pi, "radians.", "\n") </a:t>
            </a:r>
          </a:p>
          <a:p>
            <a:pPr marL="0" indent="0"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zero occurs at 6.283185 radians.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100" b="1" dirty="0">
              <a:solidFill>
                <a:schemeClr val="tx1"/>
              </a:solidFill>
              <a:latin typeface="Helvetica Light" panose="020B0403020202020204"/>
            </a:endParaRPr>
          </a:p>
          <a:p>
            <a:pPr marL="0" indent="0"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 fib = c(0,1,1,2,3,5,8,13,21,34) </a:t>
            </a:r>
          </a:p>
          <a:p>
            <a:pPr marL="0" indent="0"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 cat("The first few Fibonacci numbers are:", fib, "...\n") </a:t>
            </a:r>
          </a:p>
          <a:p>
            <a:pPr marL="0" indent="0"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first few Fibonacci numbers are: 0 1 1 2 3 5 8 13 21 34 ...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100" b="1" dirty="0">
              <a:solidFill>
                <a:srgbClr val="0000FF"/>
              </a:solidFill>
              <a:latin typeface="Helvetica Light" panose="020B0403020202020204"/>
            </a:endParaRPr>
          </a:p>
          <a:p>
            <a:pPr marL="0" indent="0"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=1 </a:t>
            </a:r>
          </a:p>
          <a:p>
            <a:pPr marL="0" indent="0"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cat("iteration = ",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+ 1, "\n") </a:t>
            </a:r>
          </a:p>
          <a:p>
            <a:pPr marL="0" indent="0"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iteration = 2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100" b="1" dirty="0">
              <a:solidFill>
                <a:srgbClr val="0000FF"/>
              </a:solidFill>
              <a:latin typeface="Helvetica Light" panose="020B0403020202020204"/>
            </a:endParaRPr>
          </a:p>
          <a:p>
            <a:pPr marL="0" indent="0">
              <a:buNone/>
            </a:pPr>
            <a:endParaRPr lang="en-US" sz="1100" b="1" dirty="0">
              <a:solidFill>
                <a:srgbClr val="0000FF"/>
              </a:solidFill>
              <a:latin typeface="Helvetica Light" panose="020B0403020202020204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5988ACA-5F6A-44F9-8AA8-34539050C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992" y="1493971"/>
            <a:ext cx="7204206" cy="325089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cat(num1/expr1, num2/expr2,…) combines multiple items into a continuous output </a:t>
            </a:r>
          </a:p>
        </p:txBody>
      </p:sp>
    </p:spTree>
    <p:extLst>
      <p:ext uri="{BB962C8B-B14F-4D97-AF65-F5344CB8AC3E}">
        <p14:creationId xmlns:p14="http://schemas.microsoft.com/office/powerpoint/2010/main" val="1227915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590E1-98C1-49DC-9D79-C914DD30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D196B-D0DF-421B-9644-6BA38B907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Defining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054B57-5C8A-4FC9-AA13-35084C74A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73604"/>
            <a:ext cx="7886700" cy="3049250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kumimoji="0" lang="es-E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 </a:t>
            </a:r>
            <a:r>
              <a:rPr lang="es-E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x &lt;- 3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s-E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z &lt;- </a:t>
            </a:r>
            <a:r>
              <a:rPr lang="es-ES" altLang="en-US" sz="1100" dirty="0" err="1">
                <a:solidFill>
                  <a:srgbClr val="0000FF"/>
                </a:solidFill>
                <a:latin typeface="Courier New" panose="02070309020205020404" pitchFamily="49" charset="0"/>
              </a:rPr>
              <a:t>sqrt</a:t>
            </a:r>
            <a:r>
              <a:rPr lang="es-E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(x^2)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s-E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</a:t>
            </a:r>
            <a:r>
              <a:rPr lang="es-ES" altLang="en-US" sz="1100" dirty="0" err="1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es-E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(z)</a:t>
            </a:r>
            <a:endParaRPr lang="en-US" sz="11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9 </a:t>
            </a:r>
            <a:b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endParaRPr lang="en-US" sz="11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1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f = 3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print(f)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3</a:t>
            </a:r>
          </a:p>
          <a:p>
            <a:pPr marL="0" indent="0">
              <a:lnSpc>
                <a:spcPct val="70000"/>
              </a:lnSpc>
              <a:buNone/>
            </a:pPr>
            <a:endParaRPr lang="en-US" sz="1100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5 -&gt; u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print(u)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5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0489081-5B5B-484C-BEC1-5CA763FFC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57" y="1480438"/>
            <a:ext cx="6418276" cy="303929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Assignment operators: &lt;- , &lt;&lt;- , = , -&gt; , -&gt;&gt;. </a:t>
            </a:r>
          </a:p>
        </p:txBody>
      </p:sp>
    </p:spTree>
    <p:extLst>
      <p:ext uri="{BB962C8B-B14F-4D97-AF65-F5344CB8AC3E}">
        <p14:creationId xmlns:p14="http://schemas.microsoft.com/office/powerpoint/2010/main" val="1110799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590E1-98C1-49DC-9D79-C914DD30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3E6A49-BC53-4268-B8E9-958A322E46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Deleting a Variable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054B57-5C8A-4FC9-AA13-35084C74A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86362"/>
            <a:ext cx="7886700" cy="1450672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x &lt;- 2*pi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x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6.283185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rm(x)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x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en-US" sz="1100" dirty="0">
                <a:solidFill>
                  <a:srgbClr val="C5060B"/>
                </a:solidFill>
                <a:latin typeface="Courier New" panose="02070309020205020404" pitchFamily="49" charset="0"/>
              </a:rPr>
              <a:t>Error: object "x" not found</a:t>
            </a:r>
          </a:p>
          <a:p>
            <a:pPr marL="0" indent="0">
              <a:lnSpc>
                <a:spcPct val="70000"/>
              </a:lnSpc>
              <a:buNone/>
            </a:pPr>
            <a:endParaRPr lang="en-US" sz="1100" dirty="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0489081-5B5B-484C-BEC1-5CA763FFC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35" y="1529368"/>
            <a:ext cx="6641967" cy="303929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rm(x) removes the variable </a:t>
            </a:r>
          </a:p>
        </p:txBody>
      </p:sp>
    </p:spTree>
    <p:extLst>
      <p:ext uri="{BB962C8B-B14F-4D97-AF65-F5344CB8AC3E}">
        <p14:creationId xmlns:p14="http://schemas.microsoft.com/office/powerpoint/2010/main" val="1602785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1868-9924-4B38-9C42-1E06BA6B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D47C1-93DB-446D-BB65-9DF9D13D2D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Defining a Function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EF239BC-C939-47BD-BE65-9097903CC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060184"/>
            <a:ext cx="7886700" cy="1987910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cv = function(x)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(x)/mean(x)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cv(1:10)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[1] 0.5504819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s=function(n){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if(n&gt;=5) return (2*n)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if((n&gt;=0)&amp;&amp;(n&lt;5))return (n)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else return (3*n)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s(3)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[1] 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9205CB1-94E8-4ADE-B522-C87ECE8A6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885" y="1480438"/>
            <a:ext cx="7007724" cy="1477328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function(param1, ...., </a:t>
            </a:r>
            <a:r>
              <a:rPr lang="en-US" altLang="en-US" sz="1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paramN</a:t>
            </a: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expr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function(param1, ..., </a:t>
            </a:r>
            <a:r>
              <a:rPr lang="en-US" altLang="en-US" sz="1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paramN</a:t>
            </a: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expr1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exprM</a:t>
            </a:r>
            <a:endParaRPr lang="en-US" altLang="en-US" sz="10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04998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Exponential Functions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7" name="Rectangle 2">
                <a:extLst>
                  <a:ext uri="{FF2B5EF4-FFF2-40B4-BE49-F238E27FC236}">
                    <a16:creationId xmlns:a16="http://schemas.microsoft.com/office/drawing/2014/main" id="{A87BA235-B6D0-467D-B0B6-1A670C26126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49" y="1026694"/>
                <a:ext cx="8101693" cy="3842961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The function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en-US" sz="1200" i="1" dirty="0">
                    <a:solidFill>
                      <a:schemeClr val="tx1"/>
                    </a:solidFill>
                    <a:latin typeface="Helvetica Light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defined by 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≠1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  <a:sym typeface="Symbol" panose="05050102010706020507" pitchFamily="18" charset="2"/>
                  </a:rPr>
                  <a:t>,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  <a:sym typeface="Symbol" panose="05050102010706020507" pitchFamily="18" charset="2"/>
                  </a:rPr>
                  <a:t>and the e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xponent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1200" i="1" dirty="0">
                    <a:solidFill>
                      <a:schemeClr val="tx1"/>
                    </a:solidFill>
                    <a:latin typeface="Helvetica Light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is any </a:t>
                </a:r>
                <a:r>
                  <a:rPr lang="en-US" altLang="en-US" sz="1200" dirty="0">
                    <a:solidFill>
                      <a:srgbClr val="0000FF"/>
                    </a:solidFill>
                    <a:latin typeface="Helvetica Light"/>
                  </a:rPr>
                  <a:t>real number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, is called an </a:t>
                </a:r>
                <a:r>
                  <a:rPr lang="en-US" altLang="en-US" sz="1200" b="1" i="1" dirty="0">
                    <a:solidFill>
                      <a:srgbClr val="C00000"/>
                    </a:solidFill>
                    <a:latin typeface="Helvetica Light"/>
                  </a:rPr>
                  <a:t>exponential function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with base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en-US" sz="1200" i="1" dirty="0">
                    <a:solidFill>
                      <a:schemeClr val="tx1"/>
                    </a:solidFill>
                    <a:latin typeface="Helvetica Light"/>
                  </a:rPr>
                  <a:t>.</a:t>
                </a:r>
              </a:p>
            </p:txBody>
          </p:sp>
        </mc:Choice>
        <mc:Fallback xmlns="">
          <p:sp>
            <p:nvSpPr>
              <p:cNvPr id="1027" name="Rectangle 2">
                <a:extLst>
                  <a:ext uri="{FF2B5EF4-FFF2-40B4-BE49-F238E27FC236}">
                    <a16:creationId xmlns:a16="http://schemas.microsoft.com/office/drawing/2014/main" id="{A87BA235-B6D0-467D-B0B6-1A670C261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026694"/>
                <a:ext cx="8101693" cy="384296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7" name="Title 1206">
            <a:extLst>
              <a:ext uri="{FF2B5EF4-FFF2-40B4-BE49-F238E27FC236}">
                <a16:creationId xmlns:a16="http://schemas.microsoft.com/office/drawing/2014/main" id="{453A4447-4E4D-421C-8057-02910B7F6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Functions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7" name="Rectangle 1027"/>
          <p:cNvSpPr>
            <a:spLocks noGrp="1" noChangeArrowheads="1"/>
          </p:cNvSpPr>
          <p:nvPr>
            <p:ph idx="1"/>
          </p:nvPr>
        </p:nvSpPr>
        <p:spPr>
          <a:xfrm>
            <a:off x="544845" y="1077321"/>
            <a:ext cx="6403869" cy="37232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200" dirty="0">
                <a:solidFill>
                  <a:schemeClr val="tx1"/>
                </a:solidFill>
                <a:latin typeface="Helvetica Light" panose="020B0403020202020204"/>
              </a:rPr>
              <a:t>Lecture slides, excel files, and all other teaching materials:</a:t>
            </a:r>
          </a:p>
          <a:p>
            <a:pPr lvl="1">
              <a:lnSpc>
                <a:spcPct val="160000"/>
              </a:lnSpc>
            </a:pPr>
            <a:r>
              <a:rPr lang="en-GB" sz="1100" b="1" dirty="0">
                <a:solidFill>
                  <a:srgbClr val="006600"/>
                </a:solidFill>
                <a:latin typeface="Helvetica Light" panose="020B0403020202020204"/>
              </a:rPr>
              <a:t>Posted on the course page </a:t>
            </a:r>
          </a:p>
          <a:p>
            <a:pPr>
              <a:lnSpc>
                <a:spcPct val="150000"/>
              </a:lnSpc>
            </a:pPr>
            <a:r>
              <a:rPr lang="en-GB" sz="1200" dirty="0">
                <a:solidFill>
                  <a:schemeClr val="tx1"/>
                </a:solidFill>
                <a:latin typeface="Helvetica Light" panose="020B0403020202020204"/>
              </a:rPr>
              <a:t>Recommended Optional Textbooks:</a:t>
            </a:r>
          </a:p>
          <a:p>
            <a:pPr lvl="1">
              <a:lnSpc>
                <a:spcPct val="160000"/>
              </a:lnSpc>
            </a:pPr>
            <a:r>
              <a:rPr lang="en-US" sz="1100" b="1" dirty="0">
                <a:solidFill>
                  <a:srgbClr val="0000FF"/>
                </a:solidFill>
                <a:latin typeface="Helvetica Light" panose="020B0403020202020204"/>
              </a:rPr>
              <a:t>Modules 1-4: </a:t>
            </a:r>
            <a:r>
              <a:rPr lang="en-US" sz="1100" b="1" dirty="0">
                <a:solidFill>
                  <a:srgbClr val="006600"/>
                </a:solidFill>
                <a:latin typeface="Helvetica Light" panose="020B0403020202020204"/>
              </a:rPr>
              <a:t>Introductory mathematical analysis for business, economics and the life and social sciences (14th Ed.)</a:t>
            </a:r>
          </a:p>
          <a:p>
            <a:pPr lvl="2">
              <a:lnSpc>
                <a:spcPct val="160000"/>
              </a:lnSpc>
            </a:pPr>
            <a:r>
              <a:rPr lang="en-US" sz="1000" dirty="0">
                <a:solidFill>
                  <a:schemeClr val="tx1"/>
                </a:solidFill>
                <a:latin typeface="Helvetica Light" panose="020B0403020202020204"/>
              </a:rPr>
              <a:t>By </a:t>
            </a:r>
            <a:r>
              <a:rPr lang="en-US" sz="1000" dirty="0" err="1">
                <a:solidFill>
                  <a:schemeClr val="tx1"/>
                </a:solidFill>
                <a:latin typeface="Helvetica Light" panose="020B0403020202020204"/>
              </a:rPr>
              <a:t>by</a:t>
            </a:r>
            <a:r>
              <a:rPr lang="en-US" sz="1000" dirty="0">
                <a:solidFill>
                  <a:schemeClr val="tx1"/>
                </a:solidFill>
                <a:latin typeface="Helvetica Light" panose="020B0403020202020204"/>
              </a:rPr>
              <a:t> Ernest F </a:t>
            </a:r>
            <a:r>
              <a:rPr lang="en-US" sz="1000" dirty="0" err="1">
                <a:solidFill>
                  <a:schemeClr val="tx1"/>
                </a:solidFill>
                <a:latin typeface="Helvetica Light" panose="020B0403020202020204"/>
              </a:rPr>
              <a:t>Haeussler</a:t>
            </a:r>
            <a:r>
              <a:rPr lang="en-US" sz="1000" dirty="0">
                <a:solidFill>
                  <a:schemeClr val="tx1"/>
                </a:solidFill>
                <a:latin typeface="Helvetica Light" panose="020B0403020202020204"/>
              </a:rPr>
              <a:t>, Richard S. Paul, Richard J. Wood. Pearson (July 24th 2018)</a:t>
            </a:r>
            <a:endParaRPr lang="en-GB" sz="1000" dirty="0">
              <a:solidFill>
                <a:schemeClr val="tx1"/>
              </a:solidFill>
              <a:latin typeface="Helvetica Light" panose="020B0403020202020204"/>
            </a:endParaRPr>
          </a:p>
          <a:p>
            <a:pPr lvl="1">
              <a:lnSpc>
                <a:spcPct val="160000"/>
              </a:lnSpc>
            </a:pPr>
            <a:r>
              <a:rPr lang="en-US" sz="1100" b="1" dirty="0">
                <a:solidFill>
                  <a:srgbClr val="0000FF"/>
                </a:solidFill>
                <a:latin typeface="Helvetica Light" panose="020B0403020202020204"/>
              </a:rPr>
              <a:t>Modules 5-9: </a:t>
            </a:r>
            <a:r>
              <a:rPr lang="en-US" sz="1100" b="1" dirty="0">
                <a:solidFill>
                  <a:srgbClr val="006600"/>
                </a:solidFill>
                <a:latin typeface="Helvetica Light" panose="020B0403020202020204"/>
              </a:rPr>
              <a:t>Basic business statistics: Concepts and applications. Pearson higher education (13th Ed.). </a:t>
            </a:r>
            <a:endParaRPr lang="en-GB" sz="1100" b="1" dirty="0">
              <a:solidFill>
                <a:srgbClr val="006600"/>
              </a:solidFill>
              <a:latin typeface="Helvetica Light" panose="020B0403020202020204"/>
            </a:endParaRPr>
          </a:p>
          <a:p>
            <a:pPr lvl="2">
              <a:lnSpc>
                <a:spcPct val="150000"/>
              </a:lnSpc>
            </a:pPr>
            <a:r>
              <a:rPr lang="en-GB" sz="1000" dirty="0">
                <a:solidFill>
                  <a:schemeClr val="tx1"/>
                </a:solidFill>
                <a:latin typeface="Helvetica Light" panose="020B0403020202020204"/>
              </a:rPr>
              <a:t>Berenson, M., Levine, D., </a:t>
            </a:r>
            <a:r>
              <a:rPr lang="en-GB" sz="1000" dirty="0" err="1">
                <a:solidFill>
                  <a:schemeClr val="tx1"/>
                </a:solidFill>
                <a:latin typeface="Helvetica Light" panose="020B0403020202020204"/>
              </a:rPr>
              <a:t>Szabat</a:t>
            </a:r>
            <a:r>
              <a:rPr lang="en-GB" sz="1000" dirty="0">
                <a:solidFill>
                  <a:schemeClr val="tx1"/>
                </a:solidFill>
                <a:latin typeface="Helvetica Light" panose="020B0403020202020204"/>
              </a:rPr>
              <a:t>, K. A., &amp; </a:t>
            </a:r>
            <a:r>
              <a:rPr lang="en-GB" sz="1000" dirty="0" err="1">
                <a:solidFill>
                  <a:schemeClr val="tx1"/>
                </a:solidFill>
                <a:latin typeface="Helvetica Light" panose="020B0403020202020204"/>
              </a:rPr>
              <a:t>Krehbiel</a:t>
            </a:r>
            <a:r>
              <a:rPr lang="en-GB" sz="1000" dirty="0">
                <a:solidFill>
                  <a:schemeClr val="tx1"/>
                </a:solidFill>
                <a:latin typeface="Helvetica Light" panose="020B0403020202020204"/>
              </a:rPr>
              <a:t>, T. C. (2014). Pearson (2014)</a:t>
            </a:r>
            <a:endParaRPr lang="en-GB" sz="1000" b="1" dirty="0">
              <a:solidFill>
                <a:schemeClr val="tx1"/>
              </a:solidFill>
              <a:latin typeface="Helvetica Light" panose="020B0403020202020204"/>
            </a:endParaRPr>
          </a:p>
        </p:txBody>
      </p:sp>
      <p:sp>
        <p:nvSpPr>
          <p:cNvPr id="297986" name="Rectangle 1026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GB" dirty="0"/>
              <a:t>Course Material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D11CC3-D208-49F6-9B18-F4AE3EA89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382" y="608684"/>
            <a:ext cx="1452851" cy="191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sic Business Statistics: Concepts and Applications (Subscription)">
            <a:extLst>
              <a:ext uri="{FF2B5EF4-FFF2-40B4-BE49-F238E27FC236}">
                <a16:creationId xmlns:a16="http://schemas.microsoft.com/office/drawing/2014/main" id="{005CC0AB-69AE-430C-9DB7-1B8585E00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382" y="2712471"/>
            <a:ext cx="1514463" cy="193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2">
                <a:extLst>
                  <a:ext uri="{FF2B5EF4-FFF2-40B4-BE49-F238E27FC236}">
                    <a16:creationId xmlns:a16="http://schemas.microsoft.com/office/drawing/2014/main" id="{263FAA31-5173-4260-AF64-4F0586C98C39}"/>
                  </a:ext>
                </a:extLst>
              </p:cNvPr>
              <p:cNvSpPr txBox="1"/>
              <p:nvPr/>
            </p:nvSpPr>
            <p:spPr bwMode="auto">
              <a:xfrm>
                <a:off x="733919" y="1287479"/>
                <a:ext cx="1855649" cy="2484421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  <a:effectLst/>
            </p:spPr>
            <p:txBody>
              <a:bodyPr>
                <a:norm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p>
                    </m:sSup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𝑏𝑐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1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5" name="Object 2">
                <a:extLst>
                  <a:ext uri="{FF2B5EF4-FFF2-40B4-BE49-F238E27FC236}">
                    <a16:creationId xmlns:a16="http://schemas.microsoft.com/office/drawing/2014/main" id="{263FAA31-5173-4260-AF64-4F0586C98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3919" y="1287479"/>
                <a:ext cx="1855649" cy="2484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206">
            <a:extLst>
              <a:ext uri="{FF2B5EF4-FFF2-40B4-BE49-F238E27FC236}">
                <a16:creationId xmlns:a16="http://schemas.microsoft.com/office/drawing/2014/main" id="{C3BD4F82-A7A6-4BE0-AD40-3C2B9E653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752475"/>
          </a:xfrm>
        </p:spPr>
        <p:txBody>
          <a:bodyPr/>
          <a:lstStyle/>
          <a:p>
            <a:r>
              <a:rPr lang="en-US" dirty="0"/>
              <a:t>Properties of Exponential Functions</a:t>
            </a:r>
          </a:p>
        </p:txBody>
      </p:sp>
    </p:spTree>
    <p:extLst>
      <p:ext uri="{BB962C8B-B14F-4D97-AF65-F5344CB8AC3E}">
        <p14:creationId xmlns:p14="http://schemas.microsoft.com/office/powerpoint/2010/main" val="2412935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51" name="Object 3">
                <a:extLst>
                  <a:ext uri="{FF2B5EF4-FFF2-40B4-BE49-F238E27FC236}">
                    <a16:creationId xmlns:a16="http://schemas.microsoft.com/office/drawing/2014/main" id="{DD392214-16DC-4487-9DD4-14DACE20E40D}"/>
                  </a:ext>
                </a:extLst>
              </p:cNvPr>
              <p:cNvSpPr txBox="1"/>
              <p:nvPr/>
            </p:nvSpPr>
            <p:spPr bwMode="auto">
              <a:xfrm>
                <a:off x="628650" y="2999009"/>
                <a:ext cx="3240088" cy="7588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(0)=300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1200" b="0" i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200" b="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=300(1)=300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051" name="Object 3">
                <a:extLst>
                  <a:ext uri="{FF2B5EF4-FFF2-40B4-BE49-F238E27FC236}">
                    <a16:creationId xmlns:a16="http://schemas.microsoft.com/office/drawing/2014/main" id="{DD392214-16DC-4487-9DD4-14DACE20E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2999009"/>
                <a:ext cx="3240088" cy="7588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2" name="Object 4">
                <a:extLst>
                  <a:ext uri="{FF2B5EF4-FFF2-40B4-BE49-F238E27FC236}">
                    <a16:creationId xmlns:a16="http://schemas.microsoft.com/office/drawing/2014/main" id="{37A4A4E7-8F86-48EA-8553-77849AE77AB8}"/>
                  </a:ext>
                </a:extLst>
              </p:cNvPr>
              <p:cNvSpPr txBox="1"/>
              <p:nvPr/>
            </p:nvSpPr>
            <p:spPr bwMode="auto">
              <a:xfrm>
                <a:off x="628650" y="3739467"/>
                <a:ext cx="4086225" cy="6842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(3)=300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1200" b="0" i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b="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=300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64</m:t>
                              </m:r>
                            </m:num>
                            <m:den>
                              <m: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27</m:t>
                              </m:r>
                            </m:den>
                          </m:f>
                        </m:e>
                      </m:d>
                      <m:r>
                        <a:rPr lang="en-US" sz="1200" b="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6400</m:t>
                          </m:r>
                        </m:num>
                        <m:den>
                          <m: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1200" b="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≈711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052" name="Object 4">
                <a:extLst>
                  <a:ext uri="{FF2B5EF4-FFF2-40B4-BE49-F238E27FC236}">
                    <a16:creationId xmlns:a16="http://schemas.microsoft.com/office/drawing/2014/main" id="{37A4A4E7-8F86-48EA-8553-77849AE77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3739467"/>
                <a:ext cx="4086225" cy="6842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6237BCD-074A-4D8F-9B9B-A2EF8568B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8444"/>
            <a:ext cx="7886700" cy="75285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3100" dirty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14F81E-E0E6-4D20-96F9-F65AF2496F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4"/>
                <a:ext cx="7886700" cy="206121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The number of an app users after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 units of time is given by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=300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sz="1200" i="1" dirty="0">
                  <a:latin typeface="Helvetica Ligh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a. How many users are using the app initially?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b. Approximately how many users will use the app after 3 units of time?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</a:rPr>
                  <a:t>Solution: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14F81E-E0E6-4D20-96F9-F65AF2496F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4"/>
                <a:ext cx="7886700" cy="2061219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B7F4-B2D9-4B12-9FCB-5EE797CF5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Compound Interest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6" name="Rectangle 12">
                <a:extLst>
                  <a:ext uri="{FF2B5EF4-FFF2-40B4-BE49-F238E27FC236}">
                    <a16:creationId xmlns:a16="http://schemas.microsoft.com/office/drawing/2014/main" id="{A3800D2B-E032-4D5E-9AE3-298DD6DD84B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179094"/>
                <a:ext cx="7886700" cy="3494505"/>
              </a:xfrm>
              <a:noFill/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The compound amount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en-US" sz="1200" i="1" dirty="0">
                    <a:solidFill>
                      <a:schemeClr val="tx1"/>
                    </a:solidFill>
                    <a:latin typeface="Helvetica Light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of the principal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en-US" sz="1200" i="1" dirty="0">
                    <a:solidFill>
                      <a:schemeClr val="tx1"/>
                    </a:solidFill>
                    <a:latin typeface="Helvetica Light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at the end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1200" i="1" dirty="0">
                    <a:solidFill>
                      <a:schemeClr val="tx1"/>
                    </a:solidFill>
                    <a:latin typeface="Helvetica Light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interest-periods at the rate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sz="1200" i="1" dirty="0">
                    <a:solidFill>
                      <a:schemeClr val="tx1"/>
                    </a:solidFill>
                    <a:latin typeface="Helvetica Light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compounded per period is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en-US" sz="1200" dirty="0">
                  <a:solidFill>
                    <a:schemeClr val="tx1"/>
                  </a:solidFill>
                  <a:latin typeface="Helvetica Ligh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  <a:latin typeface="Helvetica Light"/>
                  </a:rPr>
                  <a:t>Example: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 Suppose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$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1000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 is invested for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 years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6%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 compounded annually.</a:t>
                </a:r>
              </a:p>
              <a:p>
                <a:pPr marL="0" indent="0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a) Find the compound amount.</a:t>
                </a:r>
              </a:p>
              <a:p>
                <a:pPr marL="0" indent="0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b) Find the compound interest.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en-US" sz="1200" b="1" dirty="0">
                  <a:solidFill>
                    <a:schemeClr val="tx1"/>
                  </a:solidFill>
                  <a:latin typeface="Helvetica Ligh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  <a:latin typeface="Helvetica Light"/>
                  </a:rPr>
                  <a:t>Solution: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en-US" sz="1400" dirty="0">
                  <a:solidFill>
                    <a:schemeClr val="tx1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3076" name="Rectangle 12">
                <a:extLst>
                  <a:ext uri="{FF2B5EF4-FFF2-40B4-BE49-F238E27FC236}">
                    <a16:creationId xmlns:a16="http://schemas.microsoft.com/office/drawing/2014/main" id="{A3800D2B-E032-4D5E-9AE3-298DD6DD84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4"/>
                <a:ext cx="7886700" cy="349450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5" name="Rectangle 3224">
                <a:extLst>
                  <a:ext uri="{FF2B5EF4-FFF2-40B4-BE49-F238E27FC236}">
                    <a16:creationId xmlns:a16="http://schemas.microsoft.com/office/drawing/2014/main" id="{8B89E5EA-5B79-4309-8EF6-B4BC7A9AFD8D}"/>
                  </a:ext>
                </a:extLst>
              </p:cNvPr>
              <p:cNvSpPr/>
              <p:nvPr/>
            </p:nvSpPr>
            <p:spPr>
              <a:xfrm>
                <a:off x="625591" y="3900734"/>
                <a:ext cx="347402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latin typeface="Helvetica Light" panose="020B0403020202020204"/>
                  </a:rPr>
                  <a:t>a)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=1000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1+0.06</m:t>
                            </m:r>
                          </m:e>
                        </m:d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=$1790.85</m:t>
                    </m:r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225" name="Rectangle 3224">
                <a:extLst>
                  <a:ext uri="{FF2B5EF4-FFF2-40B4-BE49-F238E27FC236}">
                    <a16:creationId xmlns:a16="http://schemas.microsoft.com/office/drawing/2014/main" id="{8B89E5EA-5B79-4309-8EF6-B4BC7A9AFD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91" y="3900734"/>
                <a:ext cx="3474028" cy="276999"/>
              </a:xfrm>
              <a:prstGeom prst="rect">
                <a:avLst/>
              </a:prstGeom>
              <a:blipFill>
                <a:blip r:embed="rId3"/>
                <a:stretch>
                  <a:fillRect l="-175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6" name="Rectangle 3225">
                <a:extLst>
                  <a:ext uri="{FF2B5EF4-FFF2-40B4-BE49-F238E27FC236}">
                    <a16:creationId xmlns:a16="http://schemas.microsoft.com/office/drawing/2014/main" id="{8F9D6B4C-76B2-4807-AF60-43E84C25C73B}"/>
                  </a:ext>
                </a:extLst>
              </p:cNvPr>
              <p:cNvSpPr/>
              <p:nvPr/>
            </p:nvSpPr>
            <p:spPr>
              <a:xfrm>
                <a:off x="625757" y="4396600"/>
                <a:ext cx="34967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latin typeface="Helvetica Light" panose="020B0403020202020204"/>
                  </a:rPr>
                  <a:t>b)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Interest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=1790.85−1000=$790.85</m:t>
                    </m:r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226" name="Rectangle 3225">
                <a:extLst>
                  <a:ext uri="{FF2B5EF4-FFF2-40B4-BE49-F238E27FC236}">
                    <a16:creationId xmlns:a16="http://schemas.microsoft.com/office/drawing/2014/main" id="{8F9D6B4C-76B2-4807-AF60-43E84C25C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57" y="4396600"/>
                <a:ext cx="3496791" cy="276999"/>
              </a:xfrm>
              <a:prstGeom prst="rect">
                <a:avLst/>
              </a:prstGeom>
              <a:blipFill>
                <a:blip r:embed="rId4"/>
                <a:stretch>
                  <a:fillRect l="-17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1D6341C3-29D9-4945-BE0E-20320D7E46FB}"/>
                  </a:ext>
                </a:extLst>
              </p:cNvPr>
              <p:cNvSpPr txBox="1"/>
              <p:nvPr/>
            </p:nvSpPr>
            <p:spPr>
              <a:xfrm>
                <a:off x="3683001" y="1586728"/>
                <a:ext cx="1404492" cy="276999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1D6341C3-29D9-4945-BE0E-20320D7E4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01" y="1586728"/>
                <a:ext cx="1404492" cy="276999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B7F4-B2D9-4B12-9FCB-5EE797CF5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Compound Interest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6" name="Rectangle 12">
                <a:extLst>
                  <a:ext uri="{FF2B5EF4-FFF2-40B4-BE49-F238E27FC236}">
                    <a16:creationId xmlns:a16="http://schemas.microsoft.com/office/drawing/2014/main" id="{A3800D2B-E032-4D5E-9AE3-298DD6DD84B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49" y="1179094"/>
                <a:ext cx="8090478" cy="3494505"/>
              </a:xfrm>
              <a:noFill/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The compound amount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en-US" sz="1200" i="1" dirty="0">
                    <a:solidFill>
                      <a:schemeClr val="tx1"/>
                    </a:solidFill>
                    <a:latin typeface="Helvetica Light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of the principal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en-US" sz="1200" i="1" dirty="0">
                    <a:solidFill>
                      <a:schemeClr val="tx1"/>
                    </a:solidFill>
                    <a:latin typeface="Helvetica Light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at the end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en-US" sz="1200" i="1" dirty="0">
                    <a:solidFill>
                      <a:schemeClr val="tx1"/>
                    </a:solidFill>
                    <a:latin typeface="Helvetica Light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years compounded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times a year at the rate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sz="1200" i="1" dirty="0">
                    <a:solidFill>
                      <a:schemeClr val="tx1"/>
                    </a:solidFill>
                    <a:latin typeface="Helvetica Light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is: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en-US" sz="1200" dirty="0">
                  <a:solidFill>
                    <a:schemeClr val="tx1"/>
                  </a:solidFill>
                  <a:latin typeface="Helvetica Ligh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en-US" sz="1200" b="1" dirty="0">
                  <a:solidFill>
                    <a:schemeClr val="tx1"/>
                  </a:solidFill>
                  <a:latin typeface="Helvetica Ligh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  <a:latin typeface="Helvetica Light"/>
                  </a:rPr>
                  <a:t>Example: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 Suppose the principal of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$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1000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is invested for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years at annual interest rate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6%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 compounded quarterly.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a) Find the compound amount.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b) Find the compound interest.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en-US" sz="1400" dirty="0">
                  <a:solidFill>
                    <a:schemeClr val="tx1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3076" name="Rectangle 12">
                <a:extLst>
                  <a:ext uri="{FF2B5EF4-FFF2-40B4-BE49-F238E27FC236}">
                    <a16:creationId xmlns:a16="http://schemas.microsoft.com/office/drawing/2014/main" id="{A3800D2B-E032-4D5E-9AE3-298DD6DD84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179094"/>
                <a:ext cx="8090478" cy="349450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1D6341C3-29D9-4945-BE0E-20320D7E46FB}"/>
                  </a:ext>
                </a:extLst>
              </p:cNvPr>
              <p:cNvSpPr txBox="1"/>
              <p:nvPr/>
            </p:nvSpPr>
            <p:spPr>
              <a:xfrm>
                <a:off x="3660680" y="1712099"/>
                <a:ext cx="1404492" cy="408573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(1+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𝑦𝑘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1D6341C3-29D9-4945-BE0E-20320D7E4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80" y="1712099"/>
                <a:ext cx="1404492" cy="408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426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8554D-303C-4857-8EDB-87DC4F8E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14DDD0-3E4A-403E-A21B-70EAAF346B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The annual (nominal) interest rate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6%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. So, the interest rate per interest period (quarter) would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6%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=1.5%.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The number of interest periods also will be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𝑦𝑘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10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=40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periods. So, we have: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200" b="1" dirty="0">
                  <a:solidFill>
                    <a:schemeClr val="tx1"/>
                  </a:solidFill>
                  <a:latin typeface="Helvetica Light" panose="020B0403020202020204"/>
                </a:endParaRPr>
              </a:p>
              <a:p>
                <a:pPr marL="0" indent="0"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a)</a:t>
                </a:r>
                <a:r>
                  <a:rPr lang="en-US" sz="1200" b="1" dirty="0">
                    <a:solidFill>
                      <a:schemeClr val="tx1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𝑦𝑘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=1000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1+0.015</m:t>
                            </m:r>
                          </m:e>
                        </m:d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40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$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1814.02</m:t>
                    </m:r>
                  </m:oMath>
                </a14:m>
                <a:endParaRPr lang="en-US" sz="1200" dirty="0">
                  <a:latin typeface="Helvetica Light" panose="020B0403020202020204"/>
                </a:endParaRPr>
              </a:p>
              <a:p>
                <a:pPr marL="0" indent="0">
                  <a:buNone/>
                </a:pPr>
                <a:endParaRPr lang="en-US" sz="1200" b="1" dirty="0">
                  <a:latin typeface="Helvetica Light" panose="020B0403020202020204"/>
                </a:endParaRPr>
              </a:p>
              <a:p>
                <a:pPr marL="0" indent="0"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b)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Interest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=1814.02−1000=$814.02</m:t>
                    </m:r>
                  </m:oMath>
                </a14:m>
                <a:endParaRPr lang="en-US" sz="1200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 marL="0" indent="0">
                  <a:buNone/>
                </a:pPr>
                <a:endParaRPr lang="en-US" sz="14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14DDD0-3E4A-403E-A21B-70EAAF346B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883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168692-75DA-6B21-1C1C-FD8057380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Compound Amount under Continuous Interest</a:t>
            </a:r>
          </a:p>
        </p:txBody>
      </p:sp>
    </p:spTree>
    <p:extLst>
      <p:ext uri="{BB962C8B-B14F-4D97-AF65-F5344CB8AC3E}">
        <p14:creationId xmlns:p14="http://schemas.microsoft.com/office/powerpoint/2010/main" val="706015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35F72-6F1D-4A09-8251-8A09794F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Euler Number (e)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2CC5D6-0B58-4AA3-A7A2-832FB5F700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4"/>
                <a:ext cx="4672693" cy="3657791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/>
                    </a:solidFill>
                  </a:rPr>
                  <a:t>Suppose that a single dollar is invested for one year with an APR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100%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compounded annually.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n-US" sz="1200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/>
                    </a:solidFill>
                  </a:rPr>
                  <a:t>Without changing any of the other data, we now consider the effect of increasing the number of interest periods per year. If there are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interest periods per year, then the compound amount is given by</a:t>
                </a:r>
              </a:p>
              <a:p>
                <a:pPr algn="just">
                  <a:lnSpc>
                    <a:spcPct val="150000"/>
                  </a:lnSpc>
                </a:pPr>
                <a:endParaRPr lang="en-US" sz="1200" dirty="0"/>
              </a:p>
              <a:p>
                <a:pPr algn="just">
                  <a:lnSpc>
                    <a:spcPct val="150000"/>
                  </a:lnSpc>
                </a:pPr>
                <a:endParaRPr lang="en-US" sz="1200" b="1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is the most important base. A function with base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is called a </a:t>
                </a:r>
                <a:r>
                  <a:rPr lang="en-US" sz="1200" dirty="0">
                    <a:solidFill>
                      <a:srgbClr val="0000FF"/>
                    </a:solidFill>
                  </a:rPr>
                  <a:t>natural exponential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2CC5D6-0B58-4AA3-A7A2-832FB5F70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4"/>
                <a:ext cx="4672693" cy="365779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C24861-995C-460F-ABA6-AFFAC0FC3BCA}"/>
                  </a:ext>
                </a:extLst>
              </p:cNvPr>
              <p:cNvSpPr txBox="1"/>
              <p:nvPr/>
            </p:nvSpPr>
            <p:spPr>
              <a:xfrm>
                <a:off x="2031999" y="1898316"/>
                <a:ext cx="1727200" cy="281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=(1)(1+1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=$2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C24861-995C-460F-ABA6-AFFAC0FC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99" y="1898316"/>
                <a:ext cx="1727200" cy="281167"/>
              </a:xfrm>
              <a:prstGeom prst="rect">
                <a:avLst/>
              </a:prstGeom>
              <a:blipFill>
                <a:blip r:embed="rId3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77FD2-88BF-4B51-8077-5510AAA72029}"/>
                  </a:ext>
                </a:extLst>
              </p:cNvPr>
              <p:cNvSpPr txBox="1"/>
              <p:nvPr/>
            </p:nvSpPr>
            <p:spPr>
              <a:xfrm>
                <a:off x="2066469" y="3294627"/>
                <a:ext cx="1870530" cy="439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 (1+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77FD2-88BF-4B51-8077-5510AAA72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469" y="3294627"/>
                <a:ext cx="1870530" cy="439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pproximation of e">
            <a:extLst>
              <a:ext uri="{FF2B5EF4-FFF2-40B4-BE49-F238E27FC236}">
                <a16:creationId xmlns:a16="http://schemas.microsoft.com/office/drawing/2014/main" id="{AD2765FC-CE6B-4186-9F41-8984406FA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594" y="1179095"/>
            <a:ext cx="2572756" cy="3488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B0804C-6F00-4BB9-B20D-920C876F6D31}"/>
                  </a:ext>
                </a:extLst>
              </p:cNvPr>
              <p:cNvSpPr txBox="1"/>
              <p:nvPr/>
            </p:nvSpPr>
            <p:spPr>
              <a:xfrm>
                <a:off x="6552243" y="4731156"/>
                <a:ext cx="1353457" cy="276999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Helvetica Light" panose="020B0403020202020204"/>
                  </a:rPr>
                  <a:t>In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R:</a:t>
                </a:r>
                <a:r>
                  <a:rPr 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B0804C-6F00-4BB9-B20D-920C876F6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243" y="4731156"/>
                <a:ext cx="1353457" cy="276999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7265FF2-C536-4FAA-ACB0-5F9B0D335790}"/>
                  </a:ext>
                </a:extLst>
              </p:cNvPr>
              <p:cNvSpPr txBox="1"/>
              <p:nvPr/>
            </p:nvSpPr>
            <p:spPr>
              <a:xfrm>
                <a:off x="1913843" y="3744794"/>
                <a:ext cx="2175782" cy="439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≈2.718</m:t>
                          </m:r>
                        </m:e>
                      </m:fun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7265FF2-C536-4FAA-ACB0-5F9B0D335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43" y="3744794"/>
                <a:ext cx="2175782" cy="4392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842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35F72-6F1D-4A09-8251-8A09794F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Amount under Continuous Interest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2CC5D6-0B58-4AA3-A7A2-832FB5F700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4"/>
                <a:ext cx="7886700" cy="1348206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is the principal and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is the annual interest rate, then </a:t>
                </a:r>
                <a:r>
                  <a:rPr lang="en-US" sz="1200" dirty="0"/>
                  <a:t>the amount after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years compounded continuously is:</a:t>
                </a:r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</a:rPr>
                  <a:t>In addition, the effective rate corresponding to an annual rate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compounded continuously is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2CC5D6-0B58-4AA3-A7A2-832FB5F70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4"/>
                <a:ext cx="7886700" cy="1348206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308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35F72-6F1D-4A09-8251-8A09794F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Amount under Continuous Interest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77FD2-88BF-4B51-8077-5510AAA72029}"/>
                  </a:ext>
                </a:extLst>
              </p:cNvPr>
              <p:cNvSpPr txBox="1"/>
              <p:nvPr/>
            </p:nvSpPr>
            <p:spPr>
              <a:xfrm>
                <a:off x="652581" y="1121108"/>
                <a:ext cx="5497117" cy="34733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𝑘𝑦</m:t>
                              </m:r>
                            </m:sup>
                          </m:sSup>
                        </m:e>
                      </m:func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sz="120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2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d>
                                <m:dPr>
                                  <m:ctrlPr>
                                    <a:rPr lang="en-US" sz="120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𝑟𝑦</m:t>
                              </m:r>
                            </m:sup>
                          </m:sSup>
                        </m:e>
                      </m:func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(1+</m:t>
                                  </m:r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2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2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f>
                                  <m:f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12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20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200" b="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200" b="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den>
                                </m:f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2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20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200" b="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200" b="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𝑟𝑦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US" sz="12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limLow>
                                <m:limLow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→∞</m:t>
                                  </m:r>
                                </m:lim>
                              </m:limLow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b="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num>
                                        <m:den>
                                          <m:r>
                                            <a:rPr lang="en-US" sz="12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den>
                                      </m:f>
                                    </m:e>
                                  </m:d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b="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num>
                                        <m:den>
                                          <m:r>
                                            <a:rPr lang="en-US" sz="12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𝑟𝑦</m:t>
                          </m:r>
                        </m:sup>
                      </m:sSup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limLow>
                                <m:limLow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→∞</m:t>
                                  </m:r>
                                </m:lim>
                              </m:limLow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𝑝𝑒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𝑟𝑦</m:t>
                          </m:r>
                        </m:sup>
                      </m:sSup>
                    </m:oMath>
                  </m:oMathPara>
                </a14:m>
                <a:endParaRPr lang="en-US" sz="1200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77FD2-88BF-4B51-8077-5510AAA72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81" y="1121108"/>
                <a:ext cx="5497117" cy="34733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7165C79-81F1-76A4-FCDB-D8860F4F792C}"/>
              </a:ext>
            </a:extLst>
          </p:cNvPr>
          <p:cNvSpPr txBox="1"/>
          <p:nvPr/>
        </p:nvSpPr>
        <p:spPr>
          <a:xfrm>
            <a:off x="5672099" y="1663285"/>
            <a:ext cx="27170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 Light" panose="020B0403020202020204" pitchFamily="34" charset="0"/>
              </a:rPr>
              <a:t>(Property of the exponential function)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67097-09A5-9A22-1185-38636462585A}"/>
              </a:ext>
            </a:extLst>
          </p:cNvPr>
          <p:cNvSpPr txBox="1"/>
          <p:nvPr/>
        </p:nvSpPr>
        <p:spPr>
          <a:xfrm>
            <a:off x="2791789" y="2492453"/>
            <a:ext cx="40874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 Light" panose="020B0403020202020204" pitchFamily="34" charset="0"/>
              </a:rPr>
              <a:t>(Algebraic Limit Theorem 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20F20D-2310-FA48-7A8D-3F1FB13B22D8}"/>
                  </a:ext>
                </a:extLst>
              </p:cNvPr>
              <p:cNvSpPr txBox="1"/>
              <p:nvPr/>
            </p:nvSpPr>
            <p:spPr>
              <a:xfrm>
                <a:off x="2791789" y="4041647"/>
                <a:ext cx="408741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Helvetica Light" panose="020B0403020202020204" pitchFamily="34" charset="0"/>
                  </a:rPr>
                  <a:t>(Change of variable and using the definition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200" dirty="0">
                    <a:latin typeface="Helvetica Light" panose="020B0403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20F20D-2310-FA48-7A8D-3F1FB13B2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789" y="4041647"/>
                <a:ext cx="4087414" cy="276999"/>
              </a:xfrm>
              <a:prstGeom prst="rect">
                <a:avLst/>
              </a:prstGeom>
              <a:blipFill>
                <a:blip r:embed="rId3"/>
                <a:stretch>
                  <a:fillRect l="-14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C1C9846-CD4D-F5C2-D485-21961F45E137}"/>
              </a:ext>
            </a:extLst>
          </p:cNvPr>
          <p:cNvSpPr txBox="1"/>
          <p:nvPr/>
        </p:nvSpPr>
        <p:spPr>
          <a:xfrm>
            <a:off x="2736290" y="3262283"/>
            <a:ext cx="2513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 Light" panose="020B0403020202020204" pitchFamily="34" charset="0"/>
              </a:rPr>
              <a:t>(Composite limit theorem)</a:t>
            </a:r>
          </a:p>
        </p:txBody>
      </p:sp>
    </p:spTree>
    <p:extLst>
      <p:ext uri="{BB962C8B-B14F-4D97-AF65-F5344CB8AC3E}">
        <p14:creationId xmlns:p14="http://schemas.microsoft.com/office/powerpoint/2010/main" val="2333897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Logarithmic Functions</a:t>
            </a:r>
          </a:p>
        </p:txBody>
      </p:sp>
    </p:spTree>
    <p:extLst>
      <p:ext uri="{BB962C8B-B14F-4D97-AF65-F5344CB8AC3E}">
        <p14:creationId xmlns:p14="http://schemas.microsoft.com/office/powerpoint/2010/main" val="2703081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7" name="Rectangle 1027"/>
          <p:cNvSpPr>
            <a:spLocks noGrp="1" noChangeArrowheads="1"/>
          </p:cNvSpPr>
          <p:nvPr>
            <p:ph idx="1"/>
          </p:nvPr>
        </p:nvSpPr>
        <p:spPr>
          <a:xfrm>
            <a:off x="544845" y="1077321"/>
            <a:ext cx="6403869" cy="37232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200" dirty="0">
                <a:solidFill>
                  <a:schemeClr val="tx1"/>
                </a:solidFill>
                <a:latin typeface="Helvetica Light" panose="020B0403020202020204"/>
              </a:rPr>
              <a:t>Recommended book for R:</a:t>
            </a:r>
          </a:p>
          <a:p>
            <a:pPr lvl="1">
              <a:lnSpc>
                <a:spcPct val="160000"/>
              </a:lnSpc>
            </a:pPr>
            <a:r>
              <a:rPr lang="en-US" sz="1100" b="1" dirty="0">
                <a:solidFill>
                  <a:srgbClr val="006600"/>
                </a:solidFill>
                <a:latin typeface="Helvetica Light" panose="020B0403020202020204"/>
              </a:rPr>
              <a:t>R Cookbook: Proven Recipes for Data Analysis, Statistics, and Graphics, 2</a:t>
            </a:r>
            <a:r>
              <a:rPr lang="en-US" sz="1100" b="1" baseline="30000" dirty="0">
                <a:solidFill>
                  <a:srgbClr val="006600"/>
                </a:solidFill>
                <a:latin typeface="Helvetica Light" panose="020B0403020202020204"/>
              </a:rPr>
              <a:t>nd</a:t>
            </a:r>
            <a:r>
              <a:rPr lang="en-US" sz="1100" b="1" dirty="0">
                <a:solidFill>
                  <a:srgbClr val="006600"/>
                </a:solidFill>
                <a:latin typeface="Helvetica Light" panose="020B0403020202020204"/>
              </a:rPr>
              <a:t> edition</a:t>
            </a:r>
          </a:p>
          <a:p>
            <a:pPr lvl="2">
              <a:lnSpc>
                <a:spcPct val="160000"/>
              </a:lnSpc>
            </a:pPr>
            <a:r>
              <a:rPr lang="en-US" sz="1000" dirty="0">
                <a:solidFill>
                  <a:schemeClr val="tx1"/>
                </a:solidFill>
                <a:latin typeface="Helvetica Light" panose="020B0403020202020204"/>
              </a:rPr>
              <a:t>By J.D. Long and Paul </a:t>
            </a:r>
            <a:r>
              <a:rPr lang="en-US" sz="1000" dirty="0" err="1">
                <a:solidFill>
                  <a:schemeClr val="tx1"/>
                </a:solidFill>
                <a:latin typeface="Helvetica Light" panose="020B0403020202020204"/>
              </a:rPr>
              <a:t>Teetor</a:t>
            </a:r>
            <a:r>
              <a:rPr lang="en-US" sz="1000" dirty="0">
                <a:solidFill>
                  <a:schemeClr val="tx1"/>
                </a:solidFill>
                <a:latin typeface="Helvetica Light" panose="020B0403020202020204"/>
              </a:rPr>
              <a:t> (2019)</a:t>
            </a:r>
            <a:endParaRPr lang="en-GB" sz="1000" dirty="0">
              <a:solidFill>
                <a:schemeClr val="tx1"/>
              </a:solidFill>
              <a:latin typeface="Helvetica Light" panose="020B0403020202020204"/>
            </a:endParaRPr>
          </a:p>
        </p:txBody>
      </p:sp>
      <p:sp>
        <p:nvSpPr>
          <p:cNvPr id="297986" name="Rectangle 1026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GB" dirty="0"/>
              <a:t>Course Material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DA32596-49BB-4BE0-B56E-514196AA1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820" y="1078637"/>
            <a:ext cx="1420408" cy="1860324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658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B40E0-3EA8-4B82-B871-D666475D8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Logarithmic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66" name="Content Placeholder 8265">
                <a:extLst>
                  <a:ext uri="{FF2B5EF4-FFF2-40B4-BE49-F238E27FC236}">
                    <a16:creationId xmlns:a16="http://schemas.microsoft.com/office/drawing/2014/main" id="{222422A8-288E-4713-9EF9-C46184DAEC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8736" y="1055724"/>
                <a:ext cx="8032750" cy="345362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/>
                    </a:solidFill>
                  </a:rPr>
                  <a:t>Each exponential function has an inverse. These functions, inverse to the exponential functions, are called the </a:t>
                </a:r>
                <a:r>
                  <a:rPr lang="en-US" sz="1200" dirty="0">
                    <a:solidFill>
                      <a:srgbClr val="0000FF"/>
                    </a:solidFill>
                  </a:rPr>
                  <a:t>logarithmic functions</a:t>
                </a:r>
                <a:r>
                  <a:rPr lang="en-US" sz="12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, the exponential function base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, then the inverse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is called the </a:t>
                </a:r>
                <a:r>
                  <a:rPr lang="en-US" sz="1200" dirty="0">
                    <a:solidFill>
                      <a:srgbClr val="0000FF"/>
                    </a:solidFill>
                  </a:rPr>
                  <a:t>logarithm function base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200" dirty="0">
                    <a:solidFill>
                      <a:srgbClr val="0000FF"/>
                    </a:solidFill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and is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. This means that the logarithm tells us the power we need to raise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200" dirty="0"/>
                  <a:t> to in order to get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sz="1200" dirty="0"/>
              </a:p>
              <a:p>
                <a:pPr>
                  <a:lnSpc>
                    <a:spcPct val="150000"/>
                  </a:lnSpc>
                </a:pPr>
                <a:endParaRPr lang="en-US" sz="1200" dirty="0"/>
              </a:p>
              <a:p>
                <a:pPr>
                  <a:lnSpc>
                    <a:spcPct val="150000"/>
                  </a:lnSpc>
                </a:pPr>
                <a:endParaRPr lang="en-US" sz="1200" dirty="0"/>
              </a:p>
              <a:p>
                <a:pPr>
                  <a:lnSpc>
                    <a:spcPct val="150000"/>
                  </a:lnSpc>
                </a:pPr>
                <a:endParaRPr lang="en-US" sz="1200" dirty="0"/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/>
                    </a:solidFill>
                  </a:rPr>
                  <a:t>Some fundamental properties:</a:t>
                </a:r>
              </a:p>
            </p:txBody>
          </p:sp>
        </mc:Choice>
        <mc:Fallback xmlns="">
          <p:sp>
            <p:nvSpPr>
              <p:cNvPr id="8266" name="Content Placeholder 8265">
                <a:extLst>
                  <a:ext uri="{FF2B5EF4-FFF2-40B4-BE49-F238E27FC236}">
                    <a16:creationId xmlns:a16="http://schemas.microsoft.com/office/drawing/2014/main" id="{222422A8-288E-4713-9EF9-C46184DAE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736" y="1055724"/>
                <a:ext cx="8032750" cy="345362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67" name="Rectangle 8266">
                <a:extLst>
                  <a:ext uri="{FF2B5EF4-FFF2-40B4-BE49-F238E27FC236}">
                    <a16:creationId xmlns:a16="http://schemas.microsoft.com/office/drawing/2014/main" id="{D8C2A54F-170F-47BF-BAC7-0B55D44D5124}"/>
                  </a:ext>
                </a:extLst>
              </p:cNvPr>
              <p:cNvSpPr/>
              <p:nvPr/>
            </p:nvSpPr>
            <p:spPr>
              <a:xfrm>
                <a:off x="3285877" y="2552700"/>
                <a:ext cx="2037224" cy="276999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120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means</m:t>
                      </m:r>
                      <m:r>
                        <m:rPr>
                          <m:nor/>
                        </m:rPr>
                        <a:rPr lang="en-US" sz="1200" i="0" smtClean="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8267" name="Rectangle 8266">
                <a:extLst>
                  <a:ext uri="{FF2B5EF4-FFF2-40B4-BE49-F238E27FC236}">
                    <a16:creationId xmlns:a16="http://schemas.microsoft.com/office/drawing/2014/main" id="{D8C2A54F-170F-47BF-BAC7-0B55D44D5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877" y="2552700"/>
                <a:ext cx="2037224" cy="276999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  <a:ln>
                <a:solidFill>
                  <a:srgbClr val="0D223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68" name="Object 4">
                <a:extLst>
                  <a:ext uri="{FF2B5EF4-FFF2-40B4-BE49-F238E27FC236}">
                    <a16:creationId xmlns:a16="http://schemas.microsoft.com/office/drawing/2014/main" id="{97EF0165-57F9-4628-8135-F1137030BF39}"/>
                  </a:ext>
                </a:extLst>
              </p:cNvPr>
              <p:cNvSpPr txBox="1"/>
              <p:nvPr/>
            </p:nvSpPr>
            <p:spPr bwMode="auto">
              <a:xfrm>
                <a:off x="3032754" y="2923635"/>
                <a:ext cx="2625170" cy="83127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25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6600"/>
                        </a:solidFill>
                        <a:latin typeface="Helvetica Light" panose="020B0403020202020204"/>
                      </a:rPr>
                      <m:t>     </m:t>
                    </m:r>
                    <m:r>
                      <m:rPr>
                        <m:nor/>
                      </m:rPr>
                      <a:rPr lang="en-US" sz="12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means</m:t>
                    </m:r>
                    <m:r>
                      <m:rPr>
                        <m:nor/>
                      </m:rPr>
                      <a:rPr lang="en-US" sz="120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     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lo</m:t>
                    </m:r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sz="1200" b="0" i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1200" i="0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200" b="0" i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=81</m:t>
                    </m:r>
                    <m:r>
                      <m:rPr>
                        <m:nor/>
                      </m:rPr>
                      <a:rPr lang="en-US" sz="120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means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     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lo</m:t>
                    </m:r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200" b="0" i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81=4</m:t>
                    </m:r>
                  </m:oMath>
                </a14:m>
                <a:endParaRPr lang="en-US" sz="1200" i="0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means</m:t>
                    </m:r>
                    <m:r>
                      <m:rPr>
                        <m:nor/>
                      </m:rPr>
                      <a:rPr lang="en-US" sz="120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   </m:t>
                    </m:r>
                    <m:r>
                      <m:rPr>
                        <m:nor/>
                      </m:rPr>
                      <a:rPr lang="en-US" sz="12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20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lo</m:t>
                    </m:r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1200" b="0" i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1=0</m:t>
                    </m:r>
                  </m:oMath>
                </a14:m>
                <a:endParaRPr lang="en-US" sz="12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8268" name="Object 4">
                <a:extLst>
                  <a:ext uri="{FF2B5EF4-FFF2-40B4-BE49-F238E27FC236}">
                    <a16:creationId xmlns:a16="http://schemas.microsoft.com/office/drawing/2014/main" id="{97EF0165-57F9-4628-8135-F1137030B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32754" y="2923635"/>
                <a:ext cx="2625170" cy="831276"/>
              </a:xfrm>
              <a:prstGeom prst="rect">
                <a:avLst/>
              </a:prstGeom>
              <a:blipFill>
                <a:blip r:embed="rId5"/>
                <a:stretch>
                  <a:fillRect b="-1102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69" name="Rectangle 8268">
                <a:extLst>
                  <a:ext uri="{FF2B5EF4-FFF2-40B4-BE49-F238E27FC236}">
                    <a16:creationId xmlns:a16="http://schemas.microsoft.com/office/drawing/2014/main" id="{D319107E-BD76-4F03-AF5D-02B0DDB8F46E}"/>
                  </a:ext>
                </a:extLst>
              </p:cNvPr>
              <p:cNvSpPr/>
              <p:nvPr/>
            </p:nvSpPr>
            <p:spPr>
              <a:xfrm>
                <a:off x="3092396" y="4336190"/>
                <a:ext cx="2505886" cy="381771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69" name="Rectangle 8268">
                <a:extLst>
                  <a:ext uri="{FF2B5EF4-FFF2-40B4-BE49-F238E27FC236}">
                    <a16:creationId xmlns:a16="http://schemas.microsoft.com/office/drawing/2014/main" id="{D319107E-BD76-4F03-AF5D-02B0DDB8F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396" y="4336190"/>
                <a:ext cx="2505886" cy="381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4" name="TextBox 1233">
                <a:extLst>
                  <a:ext uri="{FF2B5EF4-FFF2-40B4-BE49-F238E27FC236}">
                    <a16:creationId xmlns:a16="http://schemas.microsoft.com/office/drawing/2014/main" id="{548D19F9-BBA6-40C5-89C0-B16C5F7FD328}"/>
                  </a:ext>
                </a:extLst>
              </p:cNvPr>
              <p:cNvSpPr txBox="1"/>
              <p:nvPr/>
            </p:nvSpPr>
            <p:spPr>
              <a:xfrm>
                <a:off x="5941621" y="2571750"/>
                <a:ext cx="1761945" cy="276999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Helvetica Light" panose="020B0403020202020204"/>
                  </a:rPr>
                  <a:t>In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𝑥</m:t>
                    </m:r>
                    <m:r>
                      <a:rPr lang="en-US" sz="1200" b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log</m:t>
                    </m:r>
                    <m:r>
                      <a:rPr lang="en-US" sz="1200" b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𝑥</m:t>
                    </m:r>
                    <m:r>
                      <a:rPr lang="en-US" sz="1200" b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𝑏</m:t>
                    </m:r>
                    <m:r>
                      <a:rPr lang="en-US" sz="1200" b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endParaRPr lang="en-US" sz="1200" dirty="0">
                  <a:solidFill>
                    <a:srgbClr val="0000FF"/>
                  </a:solidFill>
                  <a:latin typeface="Helvetica Light" panose="020B0403020202020204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234" name="TextBox 1233">
                <a:extLst>
                  <a:ext uri="{FF2B5EF4-FFF2-40B4-BE49-F238E27FC236}">
                    <a16:creationId xmlns:a16="http://schemas.microsoft.com/office/drawing/2014/main" id="{548D19F9-BBA6-40C5-89C0-B16C5F7FD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621" y="2571750"/>
                <a:ext cx="1761945" cy="276999"/>
              </a:xfrm>
              <a:prstGeom prst="rect">
                <a:avLst/>
              </a:prstGeom>
              <a:blipFill>
                <a:blip r:embed="rId7"/>
                <a:stretch>
                  <a:fillRect b="-148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647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035F5-A875-4BE9-9F3B-A33583A1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Properties of Logarithms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2" name="Object 2">
                <a:extLst>
                  <a:ext uri="{FF2B5EF4-FFF2-40B4-BE49-F238E27FC236}">
                    <a16:creationId xmlns:a16="http://schemas.microsoft.com/office/drawing/2014/main" id="{97E8E204-9CB8-477D-8CD9-670E67B7A175}"/>
                  </a:ext>
                </a:extLst>
              </p:cNvPr>
              <p:cNvSpPr txBox="1"/>
              <p:nvPr/>
            </p:nvSpPr>
            <p:spPr bwMode="auto">
              <a:xfrm>
                <a:off x="713468" y="1279130"/>
                <a:ext cx="3205389" cy="2795246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1. 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𝑚𝑛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2.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3. 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func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en-US" sz="120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5.  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6.  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br>
                  <a:rPr lang="en-US" sz="12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7.  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sz="1200" i="1" dirty="0">
                    <a:solidFill>
                      <a:srgbClr val="006600"/>
                    </a:solidFill>
                  </a:rPr>
                  <a:t>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(Change-of-Base Formula)</a:t>
                </a:r>
              </a:p>
              <a:p>
                <a:pPr>
                  <a:lnSpc>
                    <a:spcPct val="150000"/>
                  </a:lnSpc>
                </a:pPr>
                <a:endParaRPr lang="en-US" sz="1200" i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0242" name="Object 2">
                <a:extLst>
                  <a:ext uri="{FF2B5EF4-FFF2-40B4-BE49-F238E27FC236}">
                    <a16:creationId xmlns:a16="http://schemas.microsoft.com/office/drawing/2014/main" id="{97E8E204-9CB8-477D-8CD9-670E67B7A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3468" y="1279130"/>
                <a:ext cx="3205389" cy="2795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266" name="Object 2">
                <a:extLst>
                  <a:ext uri="{FF2B5EF4-FFF2-40B4-BE49-F238E27FC236}">
                    <a16:creationId xmlns:a16="http://schemas.microsoft.com/office/drawing/2014/main" id="{EA55CA74-2A3E-479C-A174-0490D39185DE}"/>
                  </a:ext>
                </a:extLst>
              </p:cNvPr>
              <p:cNvSpPr txBox="1"/>
              <p:nvPr/>
            </p:nvSpPr>
            <p:spPr bwMode="auto">
              <a:xfrm>
                <a:off x="748392" y="1086435"/>
                <a:ext cx="7361465" cy="189987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r>
                  <a:rPr lang="en-US" sz="1200" i="0" dirty="0">
                    <a:solidFill>
                      <a:schemeClr val="tx1"/>
                    </a:solidFill>
                    <a:latin typeface="Helvetica Light"/>
                  </a:rPr>
                  <a:t>Simplify the following terms:</a:t>
                </a:r>
              </a:p>
              <a:p>
                <a:endParaRPr lang="en-US" sz="120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200" dirty="0">
                    <a:latin typeface="Helvetica Light" panose="020B0403020202020204"/>
                  </a:rPr>
                  <a:t>a)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zw</m:t>
                            </m:r>
                          </m:den>
                        </m:f>
                      </m:e>
                    </m:func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endParaRPr lang="en-US" sz="1200" dirty="0">
                  <a:solidFill>
                    <a:srgbClr val="006600"/>
                  </a:solidFill>
                </a:endParaRPr>
              </a:p>
              <a:p>
                <a:r>
                  <a:rPr lang="en-US" sz="1200" dirty="0">
                    <a:latin typeface="Helvetica Light" panose="020B0403020202020204"/>
                  </a:rPr>
                  <a:t>b)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ad>
                          <m:ra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sz="1200" b="0" i="0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g>
                          <m:e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US" sz="1200" b="0" i="0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en-US" sz="1200" b="0" i="0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1200" b="0" i="0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0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200" b="0" i="0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1200" b="0" i="0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den>
                            </m:f>
                          </m:e>
                        </m:rad>
                      </m:e>
                    </m:func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1266" name="Object 2">
                <a:extLst>
                  <a:ext uri="{FF2B5EF4-FFF2-40B4-BE49-F238E27FC236}">
                    <a16:creationId xmlns:a16="http://schemas.microsoft.com/office/drawing/2014/main" id="{EA55CA74-2A3E-479C-A174-0490D3918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8392" y="1086435"/>
                <a:ext cx="7361465" cy="1899879"/>
              </a:xfrm>
              <a:prstGeom prst="rect">
                <a:avLst/>
              </a:prstGeom>
              <a:blipFill>
                <a:blip r:embed="rId2"/>
                <a:stretch>
                  <a:fillRect l="-8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AEC74BF-F8A8-43D6-94FA-AF90E1A9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266" name="Object 2">
                <a:extLst>
                  <a:ext uri="{FF2B5EF4-FFF2-40B4-BE49-F238E27FC236}">
                    <a16:creationId xmlns:a16="http://schemas.microsoft.com/office/drawing/2014/main" id="{EA55CA74-2A3E-479C-A174-0490D39185DE}"/>
                  </a:ext>
                </a:extLst>
              </p:cNvPr>
              <p:cNvSpPr txBox="1"/>
              <p:nvPr/>
            </p:nvSpPr>
            <p:spPr bwMode="auto">
              <a:xfrm>
                <a:off x="748392" y="1086435"/>
                <a:ext cx="7361465" cy="356539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lnSpcReduction="10000"/>
              </a:bodyPr>
              <a:lstStyle/>
              <a:p>
                <a:r>
                  <a:rPr lang="en-US" sz="1200" b="1" dirty="0">
                    <a:latin typeface="Helvetica Light" panose="020B0403020202020204"/>
                  </a:rPr>
                  <a:t>a) </a:t>
                </a:r>
              </a:p>
              <a:p>
                <a:endParaRPr lang="en-US" sz="1200" i="1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zw</m:t>
                              </m:r>
                            </m:den>
                          </m:f>
                        </m:e>
                      </m:func>
                      <m:r>
                        <m:rPr>
                          <m:aln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zw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aln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func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m:rPr>
                          <m:aln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func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func>
                    </m:oMath>
                  </m:oMathPara>
                </a14:m>
                <a:endParaRPr lang="en-US" sz="1200" dirty="0"/>
              </a:p>
              <a:p>
                <a:endParaRPr lang="en-US" sz="1200" dirty="0"/>
              </a:p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latin typeface="Helvetica Light" panose="020B0403020202020204"/>
                  </a:rPr>
                  <a:t>b)</a:t>
                </a:r>
                <a:endParaRPr lang="en-US" sz="1200" b="1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ad>
                            <m:ra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200" b="0" i="0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  <m:r>
                                    <a:rPr lang="en-US" sz="1200" b="0" i="0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1200" b="0" i="0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0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200" b="0" i="0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1200" b="0" i="0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den>
                              </m:f>
                            </m:e>
                          </m:rad>
                        </m:e>
                      </m:func>
                      <m:r>
                        <m:rPr>
                          <m:aln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b="0" i="0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0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p>
                                      </m:sSup>
                                      <m:r>
                                        <a:rPr lang="en-US" sz="1200" b="0" i="0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1200" b="0" i="0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0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0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1200" b="0" i="0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1/3</m:t>
                          </m:r>
                        </m:sup>
                      </m:sSup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1200" b="0" i="0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0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200" b="0" i="0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den>
                          </m:f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</m:e>
                      </m:func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]−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−3)}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func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−3)]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[5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−2)−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−3)]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11266" name="Object 2">
                <a:extLst>
                  <a:ext uri="{FF2B5EF4-FFF2-40B4-BE49-F238E27FC236}">
                    <a16:creationId xmlns:a16="http://schemas.microsoft.com/office/drawing/2014/main" id="{EA55CA74-2A3E-479C-A174-0490D3918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8392" y="1086435"/>
                <a:ext cx="7361465" cy="3565394"/>
              </a:xfrm>
              <a:prstGeom prst="rect">
                <a:avLst/>
              </a:prstGeom>
              <a:blipFill>
                <a:blip r:embed="rId2"/>
                <a:stretch>
                  <a:fillRect l="-83" t="-51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AEC74BF-F8A8-43D6-94FA-AF90E1A9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957289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E635D8-6DD8-4C8F-A472-025B327E53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82361"/>
                <a:ext cx="7886700" cy="345362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Simplify the following expressions: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func>
                  </m:oMath>
                </a14:m>
                <a:endParaRPr lang="en-US" sz="1200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fName>
                      <m:e>
                        <m:rad>
                          <m:ra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deg>
                          <m:e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p>
                            </m:sSup>
                          </m:e>
                        </m:rad>
                      </m:e>
                    </m:func>
                  </m:oMath>
                </a14:m>
                <a:endParaRPr lang="en-US" sz="1200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27</m:t>
                                </m:r>
                              </m:num>
                              <m:den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81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func>
                  </m:oMath>
                </a14:m>
                <a:endParaRPr lang="en-US" sz="1400" i="1" dirty="0"/>
              </a:p>
              <a:p>
                <a:endParaRPr lang="en-US" sz="1400" dirty="0"/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E635D8-6DD8-4C8F-A472-025B327E5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82361"/>
                <a:ext cx="7886700" cy="345362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A9A8D3-F00F-4EBF-9B38-60F7F1EB2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690734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E635D8-6DD8-4C8F-A472-025B327E53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200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1000</m:t>
                        </m:r>
                      </m:e>
                    </m:func>
                    <m:r>
                      <m:rPr>
                        <m:aln/>
                      </m:rP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0+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func>
                    <m:r>
                      <m:rPr>
                        <m:aln/>
                      </m:rP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0+3</m:t>
                    </m:r>
                    <m:r>
                      <m:rPr>
                        <m:aln/>
                      </m:rP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200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fName>
                      <m:e>
                        <m:rad>
                          <m:ra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deg>
                          <m:e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p>
                            </m:sSup>
                          </m:e>
                        </m:rad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fName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8/9</m:t>
                            </m:r>
                          </m:sup>
                        </m:sSup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sz="1200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27</m:t>
                                </m:r>
                              </m:num>
                              <m:den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81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)=−1</m:t>
                    </m:r>
                  </m:oMath>
                </a14:m>
                <a:endParaRPr lang="en-US" sz="1200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func>
                    <m:r>
                      <m:rPr>
                        <m:aln/>
                      </m:rP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  <m:r>
                      <m:rPr>
                        <m:aln/>
                      </m:rP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1+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200" i="1" dirty="0">
                  <a:solidFill>
                    <a:srgbClr val="006600"/>
                  </a:solidFill>
                </a:endParaRPr>
              </a:p>
              <a:p>
                <a:pPr marL="0" indent="0">
                  <a:buNone/>
                </a:pPr>
                <a:endParaRPr lang="en-US" sz="1400" dirty="0"/>
              </a:p>
              <a:p>
                <a:endParaRPr lang="en-US" sz="1400" dirty="0"/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E635D8-6DD8-4C8F-A472-025B327E5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A9A8D3-F00F-4EBF-9B38-60F7F1EB2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96854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D4CB-BB7B-4F4D-B8F5-5B5918DB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9762C5-DDFE-4A87-9DE2-F920FF1DC6BA}"/>
                  </a:ext>
                </a:extLst>
              </p:cNvPr>
              <p:cNvSpPr/>
              <p:nvPr/>
            </p:nvSpPr>
            <p:spPr>
              <a:xfrm>
                <a:off x="666921" y="1195314"/>
                <a:ext cx="1985095" cy="1165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en-US" sz="1200" dirty="0">
                    <a:latin typeface="Helvetica Light" panose="020B0403020202020204"/>
                  </a:rPr>
                  <a:t>Find the solution for: </a:t>
                </a:r>
                <a:endParaRPr lang="en-US" sz="1200" b="1" i="1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 panose="020B0403020202020204"/>
                  </a:rPr>
                  <a:t>a)</a:t>
                </a:r>
                <a:r>
                  <a:rPr lang="en-US" sz="1200" b="1" dirty="0">
                    <a:solidFill>
                      <a:srgbClr val="006600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1200" i="1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 panose="020B0403020202020204"/>
                  </a:rPr>
                  <a:t>b) </a:t>
                </a:r>
                <a14:m>
                  <m:oMath xmlns:m="http://schemas.openxmlformats.org/officeDocument/2006/math">
                    <m:r>
                      <a:rPr lang="en-US" sz="1200" b="0" i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5+(3)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200" b="0" i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=12.</m:t>
                    </m:r>
                  </m:oMath>
                </a14:m>
                <a:endParaRPr lang="en-US" sz="1200" dirty="0"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 panose="020B0403020202020204"/>
                  </a:rPr>
                  <a:t>c)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=5−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+4)</m:t>
                    </m:r>
                  </m:oMath>
                </a14:m>
                <a:endParaRPr lang="en-US" sz="1200" dirty="0">
                  <a:latin typeface="Helvetica Light" panose="020B0403020202020204"/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9762C5-DDFE-4A87-9DE2-F920FF1D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21" y="1195314"/>
                <a:ext cx="1985095" cy="1165832"/>
              </a:xfrm>
              <a:prstGeom prst="rect">
                <a:avLst/>
              </a:prstGeom>
              <a:blipFill>
                <a:blip r:embed="rId2"/>
                <a:stretch>
                  <a:fillRect b="-3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Object 3">
                <a:extLst>
                  <a:ext uri="{FF2B5EF4-FFF2-40B4-BE49-F238E27FC236}">
                    <a16:creationId xmlns:a16="http://schemas.microsoft.com/office/drawing/2014/main" id="{A906484D-75DF-44E9-95DE-79DC6A6350D7}"/>
                  </a:ext>
                </a:extLst>
              </p:cNvPr>
              <p:cNvSpPr txBox="1"/>
              <p:nvPr/>
            </p:nvSpPr>
            <p:spPr bwMode="auto">
              <a:xfrm>
                <a:off x="1349189" y="2306332"/>
                <a:ext cx="5424261" cy="7102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5+(3)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1200" b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200" b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func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func>
                      <m:r>
                        <a:rPr lang="en-US" sz="1200" b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1.61120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6387" name="Object 3">
                <a:extLst>
                  <a:ext uri="{FF2B5EF4-FFF2-40B4-BE49-F238E27FC236}">
                    <a16:creationId xmlns:a16="http://schemas.microsoft.com/office/drawing/2014/main" id="{A906484D-75DF-44E9-95DE-79DC6A635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49189" y="2306332"/>
                <a:ext cx="5424261" cy="7102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AD8D4CB-BB7B-4F4D-B8F5-5B5918DB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E67EF8-BCDC-4CD0-88D8-5EC73882A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79095"/>
            <a:ext cx="7886700" cy="30155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a)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b)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b="1" dirty="0"/>
              <a:t>c)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81F2FF-47F4-471A-B3F2-FD15DBFFA9AB}"/>
              </a:ext>
            </a:extLst>
          </p:cNvPr>
          <p:cNvGrpSpPr/>
          <p:nvPr/>
        </p:nvGrpSpPr>
        <p:grpSpPr>
          <a:xfrm>
            <a:off x="1367594" y="761691"/>
            <a:ext cx="360" cy="360"/>
            <a:chOff x="1367594" y="761691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9794741-B889-4DEF-A1CA-F89BDE77B8CA}"/>
                    </a:ext>
                  </a:extLst>
                </p14:cNvPr>
                <p14:cNvContentPartPr/>
                <p14:nvPr/>
              </p14:nvContentPartPr>
              <p14:xfrm>
                <a:off x="1367594" y="761691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9794741-B889-4DEF-A1CA-F89BDE77B8C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58954" y="7526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516CD7C-A576-4B47-871F-2E7BDB407C3E}"/>
                    </a:ext>
                  </a:extLst>
                </p14:cNvPr>
                <p14:cNvContentPartPr/>
                <p14:nvPr/>
              </p14:nvContentPartPr>
              <p14:xfrm>
                <a:off x="1367594" y="761691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516CD7C-A576-4B47-871F-2E7BDB407C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58954" y="7526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EA787B-9301-4D5E-8DCC-6EB4C2F2F7E5}"/>
                  </a:ext>
                </a:extLst>
              </p:cNvPr>
              <p:cNvSpPr txBox="1"/>
              <p:nvPr/>
            </p:nvSpPr>
            <p:spPr>
              <a:xfrm>
                <a:off x="846789" y="1258630"/>
                <a:ext cx="6201229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2⇒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func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func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func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≈0.4307</m:t>
                      </m:r>
                    </m:oMath>
                  </m:oMathPara>
                </a14:m>
                <a:endParaRPr lang="en-US" sz="12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EA787B-9301-4D5E-8DCC-6EB4C2F2F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89" y="1258630"/>
                <a:ext cx="6201229" cy="6668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3">
                <a:extLst>
                  <a:ext uri="{FF2B5EF4-FFF2-40B4-BE49-F238E27FC236}">
                    <a16:creationId xmlns:a16="http://schemas.microsoft.com/office/drawing/2014/main" id="{9D937093-D55C-4309-AAC2-5211435C590A}"/>
                  </a:ext>
                </a:extLst>
              </p:cNvPr>
              <p:cNvSpPr txBox="1"/>
              <p:nvPr/>
            </p:nvSpPr>
            <p:spPr bwMode="auto">
              <a:xfrm>
                <a:off x="1300217" y="3520209"/>
                <a:ext cx="6201230" cy="100783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7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=5−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1200" i="1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sz="1200" b="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70000"/>
                  </a:lnSpc>
                </a:pP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−32=0</m:t>
                    </m:r>
                  </m:oMath>
                </a14:m>
                <a:r>
                  <a:rPr lang="en-US" sz="1200" i="1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+8)(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−4)=0</m:t>
                    </m:r>
                  </m:oMath>
                </a14:m>
                <a:r>
                  <a:rPr lang="en-US" sz="1200" i="1" dirty="0">
                    <a:solidFill>
                      <a:srgbClr val="006600"/>
                    </a:solidFill>
                  </a:rPr>
                  <a:t> </a:t>
                </a:r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7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=−8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=+4</m:t>
                      </m:r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0" name="Object 3">
                <a:extLst>
                  <a:ext uri="{FF2B5EF4-FFF2-40B4-BE49-F238E27FC236}">
                    <a16:creationId xmlns:a16="http://schemas.microsoft.com/office/drawing/2014/main" id="{9D937093-D55C-4309-AAC2-5211435C5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0217" y="3520209"/>
                <a:ext cx="6201230" cy="10078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558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dirty="0"/>
              <a:t>Definition of Derivatives as the Slope of the Tangent Line</a:t>
            </a:r>
          </a:p>
        </p:txBody>
      </p:sp>
    </p:spTree>
    <p:extLst>
      <p:ext uri="{BB962C8B-B14F-4D97-AF65-F5344CB8AC3E}">
        <p14:creationId xmlns:p14="http://schemas.microsoft.com/office/powerpoint/2010/main" val="26335128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E8548-0867-4A0A-9B4F-97E11831A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8" name="Rectangle 2">
                <a:extLst>
                  <a:ext uri="{FF2B5EF4-FFF2-40B4-BE49-F238E27FC236}">
                    <a16:creationId xmlns:a16="http://schemas.microsoft.com/office/drawing/2014/main" id="{D09C8AA7-C47B-435A-B188-9A1F586804A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02524" y="1152814"/>
                <a:ext cx="7912825" cy="1707952"/>
              </a:xfr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 main objective of differential calculus is to find the </a:t>
                </a:r>
                <a:r>
                  <a:rPr lang="en-US" alt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slope of the tangent line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to a curve at a specific point</a:t>
                </a:r>
                <a:r>
                  <a:rPr lang="en-US" alt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en-US" sz="1200" b="1" dirty="0">
                    <a:solidFill>
                      <a:srgbClr val="0000FF"/>
                    </a:solidFill>
                    <a:latin typeface="Helvetica Light" panose="020B0403020202020204"/>
                  </a:rPr>
                  <a:t>Tangent Line: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 line that touches a curve at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exactly one point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and has the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same direction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as the curve at that point.</a:t>
                </a:r>
                <a:endParaRPr lang="en-US" altLang="en-US" sz="1200" dirty="0">
                  <a:solidFill>
                    <a:schemeClr val="tx1"/>
                  </a:solidFill>
                  <a:latin typeface="Helvetica Light" panose="020B0403020202020204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To obtain a suitable definition of tangent line, we use the limit concept and the geometric notion of a </a:t>
                </a:r>
                <a:r>
                  <a:rPr lang="en-US" alt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secant line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en-US" sz="1200" b="1" dirty="0">
                    <a:solidFill>
                      <a:srgbClr val="0000FF"/>
                    </a:solidFill>
                    <a:latin typeface="Helvetica Light" panose="020B0403020202020204"/>
                  </a:rPr>
                  <a:t>A secant line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is a line that intersects a curve at </a:t>
                </a:r>
                <a:r>
                  <a:rPr lang="en-US" alt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two or more points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is a different point on the curve, the line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is a different secant line. </a:t>
                </a:r>
              </a:p>
              <a:p>
                <a:endParaRPr lang="en-US" altLang="en-US" sz="1200" dirty="0">
                  <a:latin typeface="Helvetica Light" panose="020B0403020202020204"/>
                </a:endParaRPr>
              </a:p>
              <a:p>
                <a:endParaRPr lang="en-US" altLang="en-US" sz="12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1028" name="Rectangle 2">
                <a:extLst>
                  <a:ext uri="{FF2B5EF4-FFF2-40B4-BE49-F238E27FC236}">
                    <a16:creationId xmlns:a16="http://schemas.microsoft.com/office/drawing/2014/main" id="{D09C8AA7-C47B-435A-B188-9A1F586804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2524" y="1152814"/>
                <a:ext cx="7912825" cy="1707952"/>
              </a:xfr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BB3F29D-55D7-3949-A73B-1049101B5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415" y="2825933"/>
            <a:ext cx="2342842" cy="22115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1026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GB" dirty="0"/>
              <a:t>Additional References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08D883-0A7E-4CAC-8F0B-CF52C8E08D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For Calculus, Matrix Algebra, and Optimization</a:t>
            </a:r>
          </a:p>
        </p:txBody>
      </p:sp>
      <p:sp>
        <p:nvSpPr>
          <p:cNvPr id="297987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Abbott, Stephen.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Helvetica Light" panose="020B0403020202020204"/>
              </a:rPr>
              <a:t>Understanding analysis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. Vol. 2. New York: Springer, 2001.</a:t>
            </a:r>
          </a:p>
          <a:p>
            <a:pPr>
              <a:lnSpc>
                <a:spcPct val="150000"/>
              </a:lnSpc>
            </a:pPr>
            <a:r>
              <a:rPr lang="en-US" sz="1000" b="0" i="0" dirty="0" err="1">
                <a:solidFill>
                  <a:srgbClr val="222222"/>
                </a:solidFill>
                <a:effectLst/>
                <a:latin typeface="Helvetica Light" panose="020B0403020202020204"/>
              </a:rPr>
              <a:t>Deisenroth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, Marc Peter, A. Aldo Faisal, and Cheng Soon Ong.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Helvetica Light" panose="020B0403020202020204"/>
              </a:rPr>
              <a:t>Mathematics for machine learning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. Cambridge University Press, 2020.</a:t>
            </a:r>
          </a:p>
          <a:p>
            <a:pPr>
              <a:lnSpc>
                <a:spcPct val="150000"/>
              </a:lnSpc>
            </a:pPr>
            <a:r>
              <a:rPr lang="en-US" sz="1000" b="0" i="0" dirty="0" err="1">
                <a:solidFill>
                  <a:srgbClr val="222222"/>
                </a:solidFill>
                <a:effectLst/>
                <a:latin typeface="Helvetica Light" panose="020B0403020202020204"/>
              </a:rPr>
              <a:t>Kochenderfer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, Mykel J., and Tim A. Wheeler.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Helvetica Light" panose="020B0403020202020204"/>
              </a:rPr>
              <a:t>Algorithms for optimization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.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Helvetica Light" panose="020B0403020202020204"/>
              </a:rPr>
              <a:t>Mit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 Press, 2019.</a:t>
            </a:r>
          </a:p>
          <a:p>
            <a:pPr>
              <a:lnSpc>
                <a:spcPct val="150000"/>
              </a:lnSpc>
            </a:pP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Simon Carl P, and Lawrence Blume. 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Helvetica Light" panose="020B0403020202020204"/>
              </a:rPr>
              <a:t>Mathematics for Economists, 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Norton &amp; Company, Inc,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Helvetica Light" panose="020B0403020202020204"/>
              </a:rPr>
              <a:t> </a:t>
            </a:r>
            <a:r>
              <a:rPr lang="en-US" sz="1000" b="0" dirty="0">
                <a:solidFill>
                  <a:srgbClr val="222222"/>
                </a:solidFill>
                <a:effectLst/>
                <a:latin typeface="Helvetica Light" panose="020B0403020202020204"/>
              </a:rPr>
              <a:t>2010</a:t>
            </a:r>
            <a:endParaRPr lang="en-US" sz="1000" b="0" i="0" dirty="0">
              <a:solidFill>
                <a:srgbClr val="222222"/>
              </a:solidFill>
              <a:effectLst/>
              <a:latin typeface="Helvetica Light" panose="020B0403020202020204"/>
            </a:endParaRPr>
          </a:p>
          <a:p>
            <a:pPr>
              <a:lnSpc>
                <a:spcPct val="150000"/>
              </a:lnSpc>
            </a:pP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Jehle, Geoffrey, Philip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Helvetica Light" panose="020B0403020202020204"/>
              </a:rPr>
              <a:t>Reny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.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Helvetica Light" panose="020B0403020202020204"/>
              </a:rPr>
              <a:t>Advanced microeconomic theory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. Pearson, 2010.</a:t>
            </a:r>
          </a:p>
          <a:p>
            <a:pPr>
              <a:lnSpc>
                <a:spcPct val="150000"/>
              </a:lnSpc>
            </a:pPr>
            <a:endParaRPr lang="en-US" sz="105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05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1000" b="1" dirty="0">
              <a:solidFill>
                <a:schemeClr val="tx1"/>
              </a:solidFill>
              <a:latin typeface="Helvetica Light" panose="020B0403020202020204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BC4CABB-ACCF-4A68-B314-385736FD1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322" y="3400243"/>
            <a:ext cx="917784" cy="146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29BBCA6-2384-43FD-9AFA-929039F28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759" y="3401790"/>
            <a:ext cx="1029566" cy="146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athematics for Economists(English, Paperback, Simon Carl P.)- Buy Online  in Guernsey at Desertcart - 139184128.">
            <a:extLst>
              <a:ext uri="{FF2B5EF4-FFF2-40B4-BE49-F238E27FC236}">
                <a16:creationId xmlns:a16="http://schemas.microsoft.com/office/drawing/2014/main" id="{BE4905D5-052E-443C-BDD5-333C3FC1A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65" y="3399723"/>
            <a:ext cx="990131" cy="145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D70BFF25-D53F-4ABE-97A9-992EF108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353" y="3413449"/>
            <a:ext cx="1082285" cy="145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A3042E-950D-4DA3-9DE2-7C6DD60E2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882" y="3401790"/>
            <a:ext cx="1296226" cy="146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871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E8548-0867-4A0A-9B4F-97E11831A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Derivative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8" name="Rectangle 2">
                <a:extLst>
                  <a:ext uri="{FF2B5EF4-FFF2-40B4-BE49-F238E27FC236}">
                    <a16:creationId xmlns:a16="http://schemas.microsoft.com/office/drawing/2014/main" id="{D09C8AA7-C47B-435A-B188-9A1F586804A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49" y="1179095"/>
                <a:ext cx="8366579" cy="345362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moves along the curve and approaches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from the right, typical secant lines are</a:t>
                </a:r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𝑃𝑄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𝑃𝑄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,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and so on. As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approaches</a:t>
                </a:r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from the left, typical secant lines are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,</a:t>
                </a:r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,</a:t>
                </a:r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and so on. In both cases, the secant lines approach the </a:t>
                </a:r>
                <a:r>
                  <a:rPr lang="en-US" alt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same limiting position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. This common limiting position of the secant lines is defined to be the </a:t>
                </a:r>
                <a:r>
                  <a:rPr lang="en-US" altLang="en-US" sz="1200" b="1" dirty="0">
                    <a:solidFill>
                      <a:srgbClr val="C00000"/>
                    </a:solidFill>
                    <a:latin typeface="Helvetica Light" panose="020B0403020202020204"/>
                  </a:rPr>
                  <a:t>tangent line to the curve at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.</a:t>
                </a:r>
              </a:p>
              <a:p>
                <a:endParaRPr lang="en-US" altLang="en-US" sz="1400" dirty="0">
                  <a:latin typeface="Helvetica Light" panose="020B0403020202020204"/>
                </a:endParaRPr>
              </a:p>
              <a:p>
                <a:endParaRPr lang="en-US" altLang="en-US" sz="1400" dirty="0">
                  <a:latin typeface="Helvetica Light" panose="020B0403020202020204"/>
                </a:endParaRPr>
              </a:p>
              <a:p>
                <a:endParaRPr lang="en-US" altLang="en-US" sz="1400" dirty="0">
                  <a:latin typeface="Helvetica Light" panose="020B0403020202020204"/>
                </a:endParaRPr>
              </a:p>
              <a:p>
                <a:endParaRPr lang="en-US" altLang="en-US" sz="1400" dirty="0">
                  <a:latin typeface="Helvetica Light" panose="020B0403020202020204"/>
                </a:endParaRPr>
              </a:p>
              <a:p>
                <a:pPr marL="0" indent="0">
                  <a:buNone/>
                </a:pPr>
                <a:endParaRPr lang="en-US" altLang="en-US" sz="14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1028" name="Rectangle 2">
                <a:extLst>
                  <a:ext uri="{FF2B5EF4-FFF2-40B4-BE49-F238E27FC236}">
                    <a16:creationId xmlns:a16="http://schemas.microsoft.com/office/drawing/2014/main" id="{D09C8AA7-C47B-435A-B188-9A1F586804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179095"/>
                <a:ext cx="8366579" cy="345362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n illustration of a tangent line as a limiting position of a secant line">
            <a:extLst>
              <a:ext uri="{FF2B5EF4-FFF2-40B4-BE49-F238E27FC236}">
                <a16:creationId xmlns:a16="http://schemas.microsoft.com/office/drawing/2014/main" id="{35C91BBC-B490-4AF7-8A6D-4FB09E1EE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930" y="2213373"/>
            <a:ext cx="324343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616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E8548-0867-4A0A-9B4F-97E11831A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Derivative</a:t>
            </a:r>
            <a:endParaRPr lang="en-US" dirty="0"/>
          </a:p>
        </p:txBody>
      </p:sp>
      <p:sp>
        <p:nvSpPr>
          <p:cNvPr id="1028" name="Rectangle 2">
            <a:extLst>
              <a:ext uri="{FF2B5EF4-FFF2-40B4-BE49-F238E27FC236}">
                <a16:creationId xmlns:a16="http://schemas.microsoft.com/office/drawing/2014/main" id="{D09C8AA7-C47B-435A-B188-9A1F58680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49" y="1179095"/>
            <a:ext cx="8366579" cy="34536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en-US" sz="1200" dirty="0">
                <a:solidFill>
                  <a:schemeClr val="tx1"/>
                </a:solidFill>
                <a:latin typeface="Helvetica Light" panose="020B0403020202020204"/>
              </a:rPr>
              <a:t>A curve does not necessarily have a tangent line at each of its points.</a:t>
            </a:r>
          </a:p>
          <a:p>
            <a:endParaRPr lang="en-US" altLang="en-US" sz="1400" dirty="0">
              <a:latin typeface="Helvetica Light" panose="020B0403020202020204"/>
            </a:endParaRPr>
          </a:p>
          <a:p>
            <a:endParaRPr lang="en-US" altLang="en-US" sz="1400" dirty="0">
              <a:latin typeface="Helvetica Light" panose="020B0403020202020204"/>
            </a:endParaRPr>
          </a:p>
          <a:p>
            <a:pPr marL="0" indent="0">
              <a:buNone/>
            </a:pPr>
            <a:endParaRPr lang="en-US" altLang="en-US" sz="1400" dirty="0">
              <a:latin typeface="Helvetica Light" panose="020B0403020202020204"/>
            </a:endParaRPr>
          </a:p>
        </p:txBody>
      </p:sp>
      <p:pic>
        <p:nvPicPr>
          <p:cNvPr id="9" name="Picture 8" descr="An illustration of case where the tangent line does not exist">
            <a:extLst>
              <a:ext uri="{FF2B5EF4-FFF2-40B4-BE49-F238E27FC236}">
                <a16:creationId xmlns:a16="http://schemas.microsoft.com/office/drawing/2014/main" id="{757D0E37-9B48-46A8-A70F-ADF8316DF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229" y="1796536"/>
            <a:ext cx="3304174" cy="205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438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E8548-0867-4A0A-9B4F-97E11831A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8" name="Rectangle 2">
                <a:extLst>
                  <a:ext uri="{FF2B5EF4-FFF2-40B4-BE49-F238E27FC236}">
                    <a16:creationId xmlns:a16="http://schemas.microsoft.com/office/drawing/2014/main" id="{D09C8AA7-C47B-435A-B188-9A1F586804A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49" y="1182360"/>
                <a:ext cx="5932171" cy="384357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The</a:t>
                </a:r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:r>
                  <a:rPr lang="en-US" altLang="en-US" sz="1200" b="1" dirty="0">
                    <a:solidFill>
                      <a:srgbClr val="0000FF"/>
                    </a:solidFill>
                    <a:latin typeface="Helvetica Light" panose="020B0403020202020204"/>
                  </a:rPr>
                  <a:t>slope of a curve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at</a:t>
                </a:r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,</a:t>
                </a:r>
                <a:r>
                  <a:rPr lang="en-US" altLang="en-US" sz="1200" dirty="0">
                    <a:solidFill>
                      <a:srgbClr val="006600"/>
                    </a:solidFill>
                    <a:latin typeface="Helvetica Light" panose="020B0403020202020204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if exits, is the slope of the tangent line at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The slope of the tangent line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is:</a:t>
                </a:r>
              </a:p>
              <a:p>
                <a:pPr>
                  <a:lnSpc>
                    <a:spcPct val="150000"/>
                  </a:lnSpc>
                </a:pPr>
                <a:endParaRPr lang="en-US" altLang="en-US" sz="1200" dirty="0">
                  <a:latin typeface="Helvetica Light" panose="020B0403020202020204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en-US" sz="1200" dirty="0"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𝑡𝑎𝑛</m:t>
                        </m:r>
                      </m:sub>
                    </m:sSub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exists, it is called the derivative of</a:t>
                </a:r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at</a:t>
                </a:r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and is denoted with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.</a:t>
                </a:r>
                <a:endParaRPr lang="en-US" altLang="en-US" sz="1200" b="1" dirty="0">
                  <a:solidFill>
                    <a:srgbClr val="0000FF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1028" name="Rectangle 2">
                <a:extLst>
                  <a:ext uri="{FF2B5EF4-FFF2-40B4-BE49-F238E27FC236}">
                    <a16:creationId xmlns:a16="http://schemas.microsoft.com/office/drawing/2014/main" id="{D09C8AA7-C47B-435A-B188-9A1F586804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182360"/>
                <a:ext cx="5932171" cy="384357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6" name="Object 2">
                <a:extLst>
                  <a:ext uri="{FF2B5EF4-FFF2-40B4-BE49-F238E27FC236}">
                    <a16:creationId xmlns:a16="http://schemas.microsoft.com/office/drawing/2014/main" id="{55C4370E-1FD6-4DC0-891E-6248DBDEC77B}"/>
                  </a:ext>
                </a:extLst>
              </p:cNvPr>
              <p:cNvSpPr txBox="1"/>
              <p:nvPr/>
            </p:nvSpPr>
            <p:spPr bwMode="auto">
              <a:xfrm>
                <a:off x="1588802" y="2007423"/>
                <a:ext cx="3335485" cy="539750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𝑡𝑎𝑛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026" name="Object 2">
                <a:extLst>
                  <a:ext uri="{FF2B5EF4-FFF2-40B4-BE49-F238E27FC236}">
                    <a16:creationId xmlns:a16="http://schemas.microsoft.com/office/drawing/2014/main" id="{55C4370E-1FD6-4DC0-891E-6248DBDEC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88802" y="2007423"/>
                <a:ext cx="3335485" cy="5397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n illustration of a slope of a secant line">
            <a:extLst>
              <a:ext uri="{FF2B5EF4-FFF2-40B4-BE49-F238E27FC236}">
                <a16:creationId xmlns:a16="http://schemas.microsoft.com/office/drawing/2014/main" id="{5D117F24-CDFB-4A88-AC01-C68C78BD2A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110"/>
          <a:stretch/>
        </p:blipFill>
        <p:spPr>
          <a:xfrm>
            <a:off x="6307057" y="1200769"/>
            <a:ext cx="2651852" cy="234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70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E8548-0867-4A0A-9B4F-97E11831A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Derivative</a:t>
            </a:r>
          </a:p>
        </p:txBody>
      </p:sp>
      <p:pic>
        <p:nvPicPr>
          <p:cNvPr id="6" name="Picture 5" descr="An illustration of the slope of a secant line on the graph y =x^2">
            <a:extLst>
              <a:ext uri="{FF2B5EF4-FFF2-40B4-BE49-F238E27FC236}">
                <a16:creationId xmlns:a16="http://schemas.microsoft.com/office/drawing/2014/main" id="{518E5FB6-53DF-4D56-BCF3-603FF08D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365" y="805552"/>
            <a:ext cx="2384681" cy="2419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AD6DB-0ED5-44EF-B690-4505AE444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45" y="1159479"/>
            <a:ext cx="3365425" cy="20655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F96B66-B44B-2B5D-058F-016C166BA466}"/>
                  </a:ext>
                </a:extLst>
              </p:cNvPr>
              <p:cNvSpPr txBox="1"/>
              <p:nvPr/>
            </p:nvSpPr>
            <p:spPr>
              <a:xfrm>
                <a:off x="303710" y="3426825"/>
                <a:ext cx="7795262" cy="1330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en-US" sz="1100" b="1" dirty="0">
                    <a:solidFill>
                      <a:srgbClr val="0000FF"/>
                    </a:solidFill>
                    <a:latin typeface="Helvetica Light" panose="020B0403020202020204"/>
                  </a:rPr>
                  <a:t>Key Takeaways: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en-US" sz="1100" b="1" dirty="0">
                    <a:solidFill>
                      <a:srgbClr val="0000FF"/>
                    </a:solidFill>
                    <a:latin typeface="Helvetica Light" panose="020B0403020202020204"/>
                  </a:rPr>
                  <a:t>Secant Line vs. Tangent Line: </a:t>
                </a:r>
                <a:r>
                  <a:rPr lang="en-US" altLang="en-US" sz="1100" dirty="0">
                    <a:solidFill>
                      <a:srgbClr val="0000FF"/>
                    </a:solidFill>
                    <a:latin typeface="Helvetica Light" panose="020B0403020202020204"/>
                  </a:rPr>
                  <a:t>Secant line </a:t>
                </a:r>
                <a:r>
                  <a:rPr lang="en-US" altLang="en-US" sz="1100" dirty="0">
                    <a:solidFill>
                      <a:schemeClr val="tx1"/>
                    </a:solidFill>
                    <a:latin typeface="Helvetica Light" panose="020B0403020202020204"/>
                  </a:rPr>
                  <a:t>measures the average rate of </a:t>
                </a:r>
                <a:r>
                  <a:rPr lang="en-US" altLang="en-US" sz="1100" dirty="0">
                    <a:solidFill>
                      <a:srgbClr val="0000FF"/>
                    </a:solidFill>
                    <a:latin typeface="Helvetica Light" panose="020B0403020202020204"/>
                  </a:rPr>
                  <a:t>change over an interval</a:t>
                </a:r>
                <a:r>
                  <a:rPr lang="en-US" altLang="en-US" sz="1100" dirty="0">
                    <a:solidFill>
                      <a:schemeClr val="tx1"/>
                    </a:solidFill>
                    <a:latin typeface="Helvetica Light" panose="020B0403020202020204"/>
                  </a:rPr>
                  <a:t>. </a:t>
                </a:r>
                <a:r>
                  <a:rPr lang="en-US" altLang="en-US" sz="1100" dirty="0">
                    <a:solidFill>
                      <a:srgbClr val="0000FF"/>
                    </a:solidFill>
                    <a:latin typeface="Helvetica Light" panose="020B0403020202020204"/>
                  </a:rPr>
                  <a:t>Tangent line </a:t>
                </a:r>
                <a:r>
                  <a:rPr lang="en-US" altLang="en-US" sz="1100" dirty="0">
                    <a:solidFill>
                      <a:schemeClr val="tx1"/>
                    </a:solidFill>
                    <a:latin typeface="Helvetica Light" panose="020B0403020202020204"/>
                  </a:rPr>
                  <a:t>measures the </a:t>
                </a:r>
                <a:r>
                  <a:rPr lang="en-US" altLang="en-US" sz="1100" dirty="0">
                    <a:solidFill>
                      <a:srgbClr val="0000FF"/>
                    </a:solidFill>
                    <a:latin typeface="Helvetica Light" panose="020B0403020202020204"/>
                  </a:rPr>
                  <a:t>instantaneous rate of change </a:t>
                </a:r>
                <a:r>
                  <a:rPr lang="en-US" altLang="en-US" sz="1100" dirty="0">
                    <a:solidFill>
                      <a:schemeClr val="tx1"/>
                    </a:solidFill>
                    <a:latin typeface="Helvetica Light" panose="020B0403020202020204"/>
                  </a:rPr>
                  <a:t>at a single point.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en-US" sz="1100" b="1" dirty="0">
                    <a:solidFill>
                      <a:srgbClr val="0000FF"/>
                    </a:solidFill>
                    <a:latin typeface="Helvetica Light" panose="020B0403020202020204"/>
                  </a:rPr>
                  <a:t>Role of Limits: </a:t>
                </a:r>
                <a:r>
                  <a:rPr lang="en-US" altLang="en-US" sz="1100" dirty="0">
                    <a:solidFill>
                      <a:schemeClr val="tx1"/>
                    </a:solidFill>
                    <a:latin typeface="Helvetica Light" panose="020B0403020202020204"/>
                  </a:rPr>
                  <a:t>The concept of a </a:t>
                </a:r>
                <a:r>
                  <a:rPr lang="en-US" altLang="en-US" sz="1100" dirty="0">
                    <a:solidFill>
                      <a:srgbClr val="0000FF"/>
                    </a:solidFill>
                    <a:latin typeface="Helvetica Light" panose="020B0403020202020204"/>
                  </a:rPr>
                  <a:t>limit</a:t>
                </a:r>
                <a:r>
                  <a:rPr lang="en-US" altLang="en-US" sz="1100" dirty="0">
                    <a:solidFill>
                      <a:schemeClr val="tx1"/>
                    </a:solidFill>
                    <a:latin typeface="Helvetica Light" panose="020B0403020202020204"/>
                  </a:rPr>
                  <a:t> allows us to rigorously define the tangent line by considering what happens as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  <a:latin typeface="Helvetica Light" panose="020B0403020202020204"/>
                  </a:rPr>
                  <a:t> infinitely approaches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  <a:latin typeface="Helvetica Light" panose="020B0403020202020204"/>
                  </a:rPr>
                  <a:t>.</a:t>
                </a:r>
                <a:endParaRPr lang="en-US" altLang="en-US" sz="1050" dirty="0">
                  <a:solidFill>
                    <a:schemeClr val="tx1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F96B66-B44B-2B5D-058F-016C166BA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10" y="3426825"/>
                <a:ext cx="7795262" cy="1330301"/>
              </a:xfrm>
              <a:prstGeom prst="rect">
                <a:avLst/>
              </a:prstGeom>
              <a:blipFill>
                <a:blip r:embed="rId4"/>
                <a:stretch>
                  <a:fillRect b="-2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7097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8E164-E4FB-4404-B265-7E62A777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4" name="Rectangle 23">
                <a:extLst>
                  <a:ext uri="{FF2B5EF4-FFF2-40B4-BE49-F238E27FC236}">
                    <a16:creationId xmlns:a16="http://schemas.microsoft.com/office/drawing/2014/main" id="{02AC104C-DD7C-49F1-9667-A9C7345F9C5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20543" y="1168209"/>
                <a:ext cx="7886700" cy="1295591"/>
              </a:xfrm>
              <a:noFill/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Find the derivative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sz="1200" dirty="0"/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at the point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en-US" sz="1200" dirty="0"/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400" dirty="0"/>
              </a:p>
            </p:txBody>
          </p:sp>
        </mc:Choice>
        <mc:Fallback xmlns="">
          <p:sp>
            <p:nvSpPr>
              <p:cNvPr id="2054" name="Rectangle 23">
                <a:extLst>
                  <a:ext uri="{FF2B5EF4-FFF2-40B4-BE49-F238E27FC236}">
                    <a16:creationId xmlns:a16="http://schemas.microsoft.com/office/drawing/2014/main" id="{02AC104C-DD7C-49F1-9667-A9C7345F9C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0543" y="1168209"/>
                <a:ext cx="7886700" cy="1295591"/>
              </a:xfrm>
              <a:blipFill>
                <a:blip r:embed="rId2"/>
                <a:stretch>
                  <a:fillRect t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366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50" name="Object 2">
                <a:extLst>
                  <a:ext uri="{FF2B5EF4-FFF2-40B4-BE49-F238E27FC236}">
                    <a16:creationId xmlns:a16="http://schemas.microsoft.com/office/drawing/2014/main" id="{F277C2C2-60D7-47CA-B3BD-469A77360382}"/>
                  </a:ext>
                </a:extLst>
              </p:cNvPr>
              <p:cNvSpPr txBox="1"/>
              <p:nvPr/>
            </p:nvSpPr>
            <p:spPr bwMode="auto">
              <a:xfrm>
                <a:off x="628650" y="1400573"/>
                <a:ext cx="8046091" cy="6683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050" name="Object 2">
                <a:extLst>
                  <a:ext uri="{FF2B5EF4-FFF2-40B4-BE49-F238E27FC236}">
                    <a16:creationId xmlns:a16="http://schemas.microsoft.com/office/drawing/2014/main" id="{F277C2C2-60D7-47CA-B3BD-469A77360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1400573"/>
                <a:ext cx="8046091" cy="6683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768E164-E4FB-4404-B265-7E62A777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5246107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8E164-E4FB-4404-B265-7E62A777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4" name="Rectangle 23">
                <a:extLst>
                  <a:ext uri="{FF2B5EF4-FFF2-40B4-BE49-F238E27FC236}">
                    <a16:creationId xmlns:a16="http://schemas.microsoft.com/office/drawing/2014/main" id="{02AC104C-DD7C-49F1-9667-A9C7345F9C5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11471" y="1196177"/>
                <a:ext cx="7886700" cy="1068052"/>
              </a:xfrm>
              <a:noFill/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Find</a:t>
                </a:r>
                <a:r>
                  <a:rPr lang="en-US" altLang="en-US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</m:e>
                    </m:d>
                  </m:oMath>
                </a14:m>
                <a:r>
                  <a:rPr lang="en-US" altLang="en-US" sz="1200" dirty="0"/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400" dirty="0"/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2054" name="Rectangle 23">
                <a:extLst>
                  <a:ext uri="{FF2B5EF4-FFF2-40B4-BE49-F238E27FC236}">
                    <a16:creationId xmlns:a16="http://schemas.microsoft.com/office/drawing/2014/main" id="{02AC104C-DD7C-49F1-9667-A9C7345F9C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471" y="1196177"/>
                <a:ext cx="7886700" cy="106805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121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50" name="Object 2">
                <a:extLst>
                  <a:ext uri="{FF2B5EF4-FFF2-40B4-BE49-F238E27FC236}">
                    <a16:creationId xmlns:a16="http://schemas.microsoft.com/office/drawing/2014/main" id="{F277C2C2-60D7-47CA-B3BD-469A77360382}"/>
                  </a:ext>
                </a:extLst>
              </p:cNvPr>
              <p:cNvSpPr txBox="1"/>
              <p:nvPr/>
            </p:nvSpPr>
            <p:spPr bwMode="auto">
              <a:xfrm>
                <a:off x="581478" y="1410607"/>
                <a:ext cx="7304993" cy="6683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2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12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+3</m:t>
                                  </m:r>
                                </m:e>
                              </m:d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+3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050" name="Object 2">
                <a:extLst>
                  <a:ext uri="{FF2B5EF4-FFF2-40B4-BE49-F238E27FC236}">
                    <a16:creationId xmlns:a16="http://schemas.microsoft.com/office/drawing/2014/main" id="{F277C2C2-60D7-47CA-B3BD-469A77360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1478" y="1410607"/>
                <a:ext cx="7304993" cy="6683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768E164-E4FB-4404-B265-7E62A777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FEBF3A-0123-4AA6-BC1C-3C8EDDBD255A}"/>
                  </a:ext>
                </a:extLst>
              </p:cNvPr>
              <p:cNvSpPr/>
              <p:nvPr/>
            </p:nvSpPr>
            <p:spPr>
              <a:xfrm>
                <a:off x="564299" y="2393826"/>
                <a:ext cx="161089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+2=6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FEBF3A-0123-4AA6-BC1C-3C8EDDBD2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99" y="2393826"/>
                <a:ext cx="1610890" cy="276999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259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9C16-8B07-4807-8A7D-1A5AFCC93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Differentiability and Continuity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F45C1A-96A6-4139-B7E1-71B5FEFDF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64022"/>
                <a:ext cx="7886700" cy="1690212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is </a:t>
                </a:r>
                <a:r>
                  <a:rPr lang="en-US" sz="1200" dirty="0">
                    <a:solidFill>
                      <a:srgbClr val="0000FF"/>
                    </a:solidFill>
                  </a:rPr>
                  <a:t>differentiable</a:t>
                </a:r>
                <a:r>
                  <a:rPr lang="en-US" sz="1200" dirty="0">
                    <a:solidFill>
                      <a:schemeClr val="tx1"/>
                    </a:solidFill>
                  </a:rPr>
                  <a:t>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, it is </a:t>
                </a:r>
                <a:r>
                  <a:rPr lang="en-US" sz="1200" dirty="0">
                    <a:solidFill>
                      <a:srgbClr val="0000FF"/>
                    </a:solidFill>
                  </a:rPr>
                  <a:t>continuous</a:t>
                </a:r>
                <a:r>
                  <a:rPr lang="en-US" sz="1200" dirty="0">
                    <a:solidFill>
                      <a:schemeClr val="tx1"/>
                    </a:solidFill>
                  </a:rPr>
                  <a:t>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1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1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1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1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⇒</m:t>
                          </m:r>
                          <m:limLow>
                            <m:limLow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limLow>
                        <m:limLow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10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=0⇒</m:t>
                      </m:r>
                      <m:limLow>
                        <m:limLow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10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US" sz="11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1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is continuous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, it is might not be differentiable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is not continuous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, it is not differentiable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. </a:t>
                </a:r>
              </a:p>
              <a:p>
                <a:pPr>
                  <a:lnSpc>
                    <a:spcPct val="100000"/>
                  </a:lnSpc>
                </a:pPr>
                <a:endParaRPr lang="en-US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F45C1A-96A6-4139-B7E1-71B5FEFDF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64022"/>
                <a:ext cx="7886700" cy="1690212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34F835C-643E-4F3F-BB0E-9EF3AAB3B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158" y="3038275"/>
            <a:ext cx="2232353" cy="19084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D25BC2F-4326-7A97-D036-3024827D6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393" y="3038275"/>
            <a:ext cx="2145959" cy="19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445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Rules for Differentiation </a:t>
            </a:r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Part 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1026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GB" dirty="0"/>
              <a:t>Additional 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7E199-992E-40E2-AF4C-3035D19E9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 Probability</a:t>
            </a:r>
          </a:p>
        </p:txBody>
      </p:sp>
      <p:sp>
        <p:nvSpPr>
          <p:cNvPr id="297987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Ross, Sheldon M.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Helvetica Light" panose="020B0403020202020204"/>
              </a:rPr>
              <a:t>A first course in probability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. Boston: Pearson, 2019.</a:t>
            </a:r>
            <a:endParaRPr lang="en-US" sz="1000" b="0" i="1" dirty="0">
              <a:solidFill>
                <a:srgbClr val="222222"/>
              </a:solidFill>
              <a:effectLst/>
              <a:latin typeface="Helvetica Light" panose="020B0403020202020204"/>
            </a:endParaRPr>
          </a:p>
          <a:p>
            <a:pPr>
              <a:lnSpc>
                <a:spcPct val="150000"/>
              </a:lnSpc>
            </a:pP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Ross, Sheldon M.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Helvetica Light" panose="020B0403020202020204"/>
              </a:rPr>
              <a:t>Introduction to probability models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. Academic press, 2014.</a:t>
            </a:r>
          </a:p>
          <a:p>
            <a:pPr>
              <a:lnSpc>
                <a:spcPct val="150000"/>
              </a:lnSpc>
            </a:pPr>
            <a:r>
              <a:rPr lang="en-US" sz="1000" b="0" i="0" dirty="0" err="1">
                <a:solidFill>
                  <a:srgbClr val="222222"/>
                </a:solidFill>
                <a:effectLst/>
                <a:latin typeface="Helvetica Light" panose="020B0403020202020204"/>
              </a:rPr>
              <a:t>Grimmett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, Geoffrey, and David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Helvetica Light" panose="020B0403020202020204"/>
              </a:rPr>
              <a:t>Stirzaker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.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Helvetica Light" panose="020B0403020202020204"/>
              </a:rPr>
              <a:t>Probability and random processes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. Oxford university press, 2020.</a:t>
            </a:r>
          </a:p>
          <a:p>
            <a:pPr>
              <a:lnSpc>
                <a:spcPct val="150000"/>
              </a:lnSpc>
            </a:pPr>
            <a:r>
              <a:rPr lang="en-US" sz="1000" b="0" i="0" dirty="0" err="1">
                <a:solidFill>
                  <a:srgbClr val="222222"/>
                </a:solidFill>
                <a:effectLst/>
                <a:latin typeface="Helvetica Light" panose="020B0403020202020204"/>
              </a:rPr>
              <a:t>Durret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, R. 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Helvetica Light" panose="020B0403020202020204"/>
              </a:rPr>
              <a:t>Probability: Theory and Examples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, </a:t>
            </a:r>
            <a:r>
              <a:rPr lang="en-US" sz="1000" dirty="0">
                <a:solidFill>
                  <a:srgbClr val="222222"/>
                </a:solidFill>
                <a:latin typeface="Helvetica Light" panose="020B0403020202020204"/>
              </a:rPr>
              <a:t>Cambridge University Press, 2020.</a:t>
            </a:r>
            <a:endParaRPr lang="en-US" sz="1000" b="0" dirty="0">
              <a:solidFill>
                <a:srgbClr val="222222"/>
              </a:solidFill>
              <a:effectLst/>
              <a:latin typeface="Helvetica Light" panose="020B0403020202020204"/>
            </a:endParaRPr>
          </a:p>
          <a:p>
            <a:pPr>
              <a:lnSpc>
                <a:spcPct val="150000"/>
              </a:lnSpc>
            </a:pP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Rosenthal, Jeffrey S.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Helvetica Light" panose="020B0403020202020204"/>
              </a:rPr>
              <a:t>First Look At Rigorous Probability Theory, A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. World Scientific Publishing Company, 2006.</a:t>
            </a:r>
          </a:p>
          <a:p>
            <a:pPr>
              <a:lnSpc>
                <a:spcPct val="150000"/>
              </a:lnSpc>
            </a:pPr>
            <a:endParaRPr lang="en-GB" sz="1000" b="1" dirty="0">
              <a:solidFill>
                <a:schemeClr val="tx1"/>
              </a:solidFill>
              <a:latin typeface="Helvetica Light" panose="020B0403020202020204"/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5A90ED16-0405-4E68-ACA7-01B0B74B9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758" y="3347987"/>
            <a:ext cx="967111" cy="145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B5F59022-C9D9-4115-8842-2FEAE427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372" y="3356094"/>
            <a:ext cx="995772" cy="144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063D7836-D108-406F-9FDC-914611A4A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387" y="3347987"/>
            <a:ext cx="966741" cy="144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28072959-4D89-43A1-B281-CC1BA7CA4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331" y="3350447"/>
            <a:ext cx="1155444" cy="144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0A3A3AAF-AE76-456B-964C-247B9DDA3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018" y="3347987"/>
            <a:ext cx="967111" cy="145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9266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4785-A182-4B74-8247-B770305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63911098-57EE-40D4-B9EC-28B5340F4F50}"/>
                  </a:ext>
                </a:extLst>
              </p:cNvPr>
              <p:cNvSpPr txBox="1"/>
              <p:nvPr/>
            </p:nvSpPr>
            <p:spPr bwMode="auto">
              <a:xfrm>
                <a:off x="685388" y="1214616"/>
                <a:ext cx="3319236" cy="1757184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𝑐𝑓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𝑐𝑓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1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63911098-57EE-40D4-B9EC-28B5340F4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388" y="1214616"/>
                <a:ext cx="3319236" cy="17571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4785-A182-4B74-8247-B770305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C9D8A13-BCB1-4C5E-B5ED-A72D19961F87}"/>
                  </a:ext>
                </a:extLst>
              </p:cNvPr>
              <p:cNvSpPr txBox="1"/>
              <p:nvPr/>
            </p:nvSpPr>
            <p:spPr>
              <a:xfrm>
                <a:off x="2355056" y="1243625"/>
                <a:ext cx="4117181" cy="524374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0000FF"/>
                    </a:solidFill>
                    <a:latin typeface="Helvetica Light"/>
                  </a:rPr>
                  <a:t>Remark: </a:t>
                </a:r>
                <a:endParaRPr lang="en-US" sz="1200" b="1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)(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C9D8A13-BCB1-4C5E-B5ED-A72D19961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056" y="1243625"/>
                <a:ext cx="4117181" cy="524374"/>
              </a:xfrm>
              <a:prstGeom prst="rect">
                <a:avLst/>
              </a:prstGeom>
              <a:blipFill>
                <a:blip r:embed="rId2"/>
                <a:stretch>
                  <a:fillRect b="-45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253A35-3DE7-409E-8E36-8FCE5B9FF25B}"/>
                  </a:ext>
                </a:extLst>
              </p:cNvPr>
              <p:cNvSpPr txBox="1"/>
              <p:nvPr/>
            </p:nvSpPr>
            <p:spPr>
              <a:xfrm>
                <a:off x="368612" y="2048019"/>
                <a:ext cx="8940801" cy="1861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2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20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20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20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20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p>
                                  <m:sSupPr>
                                    <m:ctrlPr>
                                      <a:rPr lang="en-US" sz="120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𝑐𝑓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)⇒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𝑐𝑓</m:t>
                            </m:r>
                            <m:d>
                              <m:dPr>
                                <m:ctrlPr>
                                  <a:rPr lang="en-US" sz="120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𝑐𝑓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)⇒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20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20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den>
                            </m:f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±</m:t>
                            </m:r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253A35-3DE7-409E-8E36-8FCE5B9FF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12" y="2048019"/>
                <a:ext cx="8940801" cy="18615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0955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4785-A182-4B74-8247-B770305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C9D8A13-BCB1-4C5E-B5ED-A72D19961F87}"/>
                  </a:ext>
                </a:extLst>
              </p:cNvPr>
              <p:cNvSpPr txBox="1"/>
              <p:nvPr/>
            </p:nvSpPr>
            <p:spPr>
              <a:xfrm>
                <a:off x="664029" y="1185158"/>
                <a:ext cx="3349171" cy="12220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200" b="1" dirty="0">
                    <a:latin typeface="Helvetica Light"/>
                  </a:rPr>
                  <a:t>Example:</a:t>
                </a:r>
                <a:r>
                  <a:rPr lang="en-US" sz="1200" dirty="0">
                    <a:latin typeface="Helvetica Light"/>
                  </a:rPr>
                  <a:t> Find the following derivatives: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en-US" sz="1200" dirty="0">
                  <a:solidFill>
                    <a:srgbClr val="006600"/>
                  </a:solidFill>
                  <a:latin typeface="Helvetica Ligh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den>
                    </m:f>
                  </m:oMath>
                </a14:m>
                <a:endParaRPr lang="en-US" sz="1200" dirty="0">
                  <a:solidFill>
                    <a:srgbClr val="006600"/>
                  </a:solidFill>
                  <a:latin typeface="Helvetica Ligh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en-US" sz="1200" dirty="0">
                  <a:solidFill>
                    <a:srgbClr val="006600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C9D8A13-BCB1-4C5E-B5ED-A72D19961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9" y="1185158"/>
                <a:ext cx="3349171" cy="1222001"/>
              </a:xfrm>
              <a:prstGeom prst="rect">
                <a:avLst/>
              </a:prstGeom>
              <a:blipFill>
                <a:blip r:embed="rId2"/>
                <a:stretch>
                  <a:fillRect l="-182" b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358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24047-12CD-4EDF-86EB-A40A020D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803283-8B65-4815-AC39-747EA1848B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179095"/>
                <a:ext cx="8214179" cy="345362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1/2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den>
                    </m:f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=3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den>
                    </m:f>
                  </m:oMath>
                </a14:m>
                <a:endParaRPr lang="en-US" sz="12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803283-8B65-4815-AC39-747EA1848B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179095"/>
                <a:ext cx="8214179" cy="345362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1861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4785-A182-4B74-8247-B770305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0A2841BF-1C25-4346-8154-E92E2279AD54}"/>
                  </a:ext>
                </a:extLst>
              </p:cNvPr>
              <p:cNvSpPr/>
              <p:nvPr/>
            </p:nvSpPr>
            <p:spPr>
              <a:xfrm>
                <a:off x="2307771" y="1265413"/>
                <a:ext cx="3748206" cy="458202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:r>
                  <a:rPr lang="en-US" sz="1200" dirty="0">
                    <a:solidFill>
                      <a:srgbClr val="0000FF"/>
                    </a:solidFill>
                    <a:latin typeface="Franklin Gothic Book" panose="020B0503020102020204" pitchFamily="34" charset="0"/>
                  </a:rPr>
                  <a:t>(Product Rule)</a:t>
                </a:r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0A2841BF-1C25-4346-8154-E92E2279A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771" y="1265413"/>
                <a:ext cx="3748206" cy="4582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9180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4785-A182-4B74-8247-B770305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0A2841BF-1C25-4346-8154-E92E2279AD54}"/>
                  </a:ext>
                </a:extLst>
              </p:cNvPr>
              <p:cNvSpPr/>
              <p:nvPr/>
            </p:nvSpPr>
            <p:spPr>
              <a:xfrm>
                <a:off x="2307771" y="1265413"/>
                <a:ext cx="3773405" cy="463012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:r>
                  <a:rPr lang="en-US" sz="1200" dirty="0">
                    <a:solidFill>
                      <a:srgbClr val="0000FF"/>
                    </a:solidFill>
                    <a:latin typeface="Franklin Gothic Book" panose="020B0503020102020204" pitchFamily="34" charset="0"/>
                  </a:rPr>
                  <a:t>(Product Rule)</a:t>
                </a:r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0A2841BF-1C25-4346-8154-E92E2279A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771" y="1265413"/>
                <a:ext cx="3773405" cy="4630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B0A9BA-F535-4CC9-93DC-13499611FCDA}"/>
                  </a:ext>
                </a:extLst>
              </p:cNvPr>
              <p:cNvSpPr txBox="1"/>
              <p:nvPr/>
            </p:nvSpPr>
            <p:spPr>
              <a:xfrm>
                <a:off x="407796" y="2077582"/>
                <a:ext cx="6903991" cy="2309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20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2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B0A9BA-F535-4CC9-93DC-13499611F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96" y="2077582"/>
                <a:ext cx="6903991" cy="2309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80747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4785-A182-4B74-8247-B770305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C318039-64E0-4C7C-B661-B6A4FA3A07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9570" y="1212988"/>
                <a:ext cx="7506607" cy="173763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tx1"/>
                    </a:solidFill>
                    <a:latin typeface="Helvetica Light" panose="020B0403020202020204"/>
                  </a:rPr>
                  <a:t>Example: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Take the following derivatives using the product rule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a)</a:t>
                </a:r>
                <a:r>
                  <a:rPr lang="en-US" sz="1200" dirty="0">
                    <a:solidFill>
                      <a:srgbClr val="006600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+5</m:t>
                        </m:r>
                      </m:e>
                    </m:d>
                  </m:oMath>
                </a14:m>
                <a:endParaRPr lang="en-US" sz="1200" i="1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b)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m:rPr>
                        <m:aln/>
                      </m:rP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+2)(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+3)(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+4)</m:t>
                    </m:r>
                  </m:oMath>
                </a14:m>
                <a:br>
                  <a:rPr lang="en-US" sz="1200" b="1" i="1" dirty="0">
                    <a:solidFill>
                      <a:srgbClr val="006600"/>
                    </a:solidFill>
                    <a:latin typeface="Helvetica Light" panose="020B0403020202020204"/>
                  </a:rPr>
                </a:br>
                <a:endParaRPr lang="en-US" sz="1200" b="1" i="1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endParaRPr lang="en-US" sz="14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C318039-64E0-4C7C-B661-B6A4FA3A07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570" y="1212988"/>
                <a:ext cx="7506607" cy="1737631"/>
              </a:xfrm>
              <a:blipFill>
                <a:blip r:embed="rId2"/>
                <a:stretch>
                  <a:fillRect l="-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5712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D954-6983-4C7D-8906-2712285C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6EFDA-09C8-4ED4-AEB1-A95F11F7BF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a)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+34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+15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b)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+18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+26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6EFDA-09C8-4ED4-AEB1-A95F11F7BF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1062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4785-A182-4B74-8247-B770305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42480F2D-082A-4E0A-8C1B-FC2C2072DC6E}"/>
                  </a:ext>
                </a:extLst>
              </p:cNvPr>
              <p:cNvSpPr/>
              <p:nvPr/>
            </p:nvSpPr>
            <p:spPr>
              <a:xfrm>
                <a:off x="2742417" y="1290814"/>
                <a:ext cx="3543342" cy="738857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sz="14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p>
                          <m:sSupPr>
                            <m:ctrlPr>
                              <a:rPr lang="en-US" sz="14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p>
                          <m:sSupPr>
                            <m:ctrlPr>
                              <a:rPr lang="en-US" sz="14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400" dirty="0">
                    <a:solidFill>
                      <a:srgbClr val="006600"/>
                    </a:solidFill>
                  </a:rPr>
                  <a:t> </a:t>
                </a:r>
                <a:r>
                  <a:rPr lang="en-US" sz="1400" dirty="0">
                    <a:solidFill>
                      <a:srgbClr val="0000FF"/>
                    </a:solidFill>
                    <a:latin typeface="Franklin Gothic Book" panose="020B0503020102020204" pitchFamily="34" charset="0"/>
                  </a:rPr>
                  <a:t>(Quotient Rule)</a:t>
                </a:r>
              </a:p>
            </p:txBody>
          </p:sp>
        </mc:Choice>
        <mc:Fallback xmlns="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42480F2D-082A-4E0A-8C1B-FC2C2072D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417" y="1290814"/>
                <a:ext cx="3543342" cy="7388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5711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4785-A182-4B74-8247-B770305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42480F2D-082A-4E0A-8C1B-FC2C2072DC6E}"/>
                  </a:ext>
                </a:extLst>
              </p:cNvPr>
              <p:cNvSpPr/>
              <p:nvPr/>
            </p:nvSpPr>
            <p:spPr>
              <a:xfrm>
                <a:off x="2742417" y="1290814"/>
                <a:ext cx="3543342" cy="738857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sz="14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p>
                          <m:sSupPr>
                            <m:ctrlPr>
                              <a:rPr lang="en-US" sz="14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p>
                          <m:sSupPr>
                            <m:ctrlPr>
                              <a:rPr lang="en-US" sz="14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400" dirty="0">
                    <a:solidFill>
                      <a:srgbClr val="006600"/>
                    </a:solidFill>
                  </a:rPr>
                  <a:t> </a:t>
                </a:r>
                <a:r>
                  <a:rPr lang="en-US" sz="1400" dirty="0">
                    <a:solidFill>
                      <a:srgbClr val="0000FF"/>
                    </a:solidFill>
                    <a:latin typeface="Franklin Gothic Book" panose="020B0503020102020204" pitchFamily="34" charset="0"/>
                  </a:rPr>
                  <a:t>(Quotient Rule)</a:t>
                </a:r>
              </a:p>
            </p:txBody>
          </p:sp>
        </mc:Choice>
        <mc:Fallback xmlns="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42480F2D-082A-4E0A-8C1B-FC2C2072D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417" y="1290814"/>
                <a:ext cx="3543342" cy="7388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5298B3-793B-F79F-9793-F2DFB58F1DEE}"/>
                  </a:ext>
                </a:extLst>
              </p:cNvPr>
              <p:cNvSpPr txBox="1"/>
              <p:nvPr/>
            </p:nvSpPr>
            <p:spPr>
              <a:xfrm>
                <a:off x="445328" y="2429011"/>
                <a:ext cx="6903991" cy="1597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20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𝐹𝑔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𝐹𝑔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den>
                              </m:f>
                            </m:e>
                          </m:d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5298B3-793B-F79F-9793-F2DFB58F1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28" y="2429011"/>
                <a:ext cx="6903991" cy="15979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630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1026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GB" dirty="0"/>
              <a:t>Additional References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4B29A4-1A79-4799-86DD-C8E579BD27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For More Coding in R Especially for Data Science</a:t>
            </a:r>
          </a:p>
        </p:txBody>
      </p:sp>
      <p:sp>
        <p:nvSpPr>
          <p:cNvPr id="297987" name="Rectangle 1027"/>
          <p:cNvSpPr>
            <a:spLocks noGrp="1" noChangeArrowheads="1"/>
          </p:cNvSpPr>
          <p:nvPr>
            <p:ph idx="1"/>
          </p:nvPr>
        </p:nvSpPr>
        <p:spPr>
          <a:xfrm>
            <a:off x="628649" y="1583473"/>
            <a:ext cx="8115855" cy="30492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1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James, G., Witten, D., Hastie, T., &amp;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Helvetica Light" panose="020B0403020202020204"/>
              </a:rPr>
              <a:t>Tibshirani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, R. (2021). An Introduction to Statistical Learning: with Applications in R (Springer Texts in Statistics) 2nd ed. </a:t>
            </a:r>
          </a:p>
          <a:p>
            <a:pPr>
              <a:lnSpc>
                <a:spcPct val="150000"/>
              </a:lnSpc>
            </a:pPr>
            <a:r>
              <a:rPr lang="en-US" sz="1050" b="0" i="0" dirty="0" err="1">
                <a:solidFill>
                  <a:srgbClr val="222222"/>
                </a:solidFill>
                <a:effectLst/>
                <a:latin typeface="Helvetica Light" panose="020B0403020202020204"/>
              </a:rPr>
              <a:t>Shmueli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Helvetica Light" panose="020B0403020202020204"/>
              </a:rPr>
              <a:t>Galit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, et al.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Helvetica Light" panose="020B0403020202020204"/>
              </a:rPr>
              <a:t>Data mining for business analytics: concepts, techniques, and applications in R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. John Wiley &amp; Sons, 2017.</a:t>
            </a:r>
            <a:endParaRPr lang="en-GB" sz="1000" b="1" dirty="0">
              <a:solidFill>
                <a:schemeClr val="tx1"/>
              </a:solidFill>
              <a:latin typeface="Helvetica Light" panose="020B0403020202020204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2A51AF-C7A6-4754-B2FD-447B765DB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70" y="2663953"/>
            <a:ext cx="1480667" cy="211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73A1483-4BD7-0A96-8838-0095A09B5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830" y="2663953"/>
            <a:ext cx="1401710" cy="211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556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4785-A182-4B74-8247-B770305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FAC67-0F3F-42B3-BCEA-F2AD4F4DEE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82529"/>
                <a:ext cx="7886700" cy="14504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Example: </a:t>
                </a:r>
                <a:r>
                  <a:rPr lang="en-US" sz="12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.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FAC67-0F3F-42B3-BCEA-F2AD4F4DEE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82529"/>
                <a:ext cx="7886700" cy="14504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0092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B55B0-4130-40F0-8403-5587A6DA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04588D-46CB-47AC-9839-CCB46720BE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5"/>
                <a:ext cx="7205436" cy="345362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04588D-46CB-47AC-9839-CCB46720BE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7205436" cy="345362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41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4785-A182-4B74-8247-B770305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4BF72A4-BE17-4765-A373-1454628DD1F1}"/>
                  </a:ext>
                </a:extLst>
              </p:cNvPr>
              <p:cNvSpPr/>
              <p:nvPr/>
            </p:nvSpPr>
            <p:spPr>
              <a:xfrm>
                <a:off x="3167618" y="1220337"/>
                <a:ext cx="2382191" cy="524695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4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𝑑𝑢</m:t>
                        </m:r>
                      </m:den>
                    </m:f>
                    <m:r>
                      <a:rPr lang="en-US" sz="14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𝑑𝑢</m:t>
                        </m:r>
                      </m:num>
                      <m:den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1400" dirty="0"/>
                  <a:t>  </a:t>
                </a:r>
                <a:r>
                  <a:rPr lang="en-US" sz="1400" dirty="0">
                    <a:solidFill>
                      <a:srgbClr val="0000FF"/>
                    </a:solidFill>
                    <a:latin typeface="Franklin Gothic Book" panose="020B0503020102020204" pitchFamily="34" charset="0"/>
                  </a:rPr>
                  <a:t>(The Chain Rule)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4BF72A4-BE17-4765-A373-1454628DD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18" y="1220337"/>
                <a:ext cx="2382191" cy="5246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F14028-03DE-4DF7-8F99-4FF03B0F2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822" y="1938674"/>
                <a:ext cx="6506765" cy="1641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altLang="en-US" sz="1200" b="1" dirty="0">
                    <a:latin typeface="Helvetica Light" panose="020B0403020202020204"/>
                  </a:rPr>
                  <a:t>Example: </a:t>
                </a:r>
                <a:r>
                  <a:rPr lang="en-US" altLang="en-US" sz="1200" dirty="0">
                    <a:latin typeface="Helvetica Light" panose="020B0403020202020204"/>
                  </a:rPr>
                  <a:t>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:</a:t>
                </a:r>
              </a:p>
              <a:p>
                <a:pPr eaLnBrk="1" hangingPunct="1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1200" dirty="0">
                    <a:latin typeface="Helvetica Light" panose="020B0403020202020204"/>
                  </a:rPr>
                  <a:t>a)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+4</m:t>
                    </m:r>
                  </m:oMath>
                </a14:m>
                <a:endParaRPr lang="en-US" sz="1200" i="1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 eaLnBrk="1" hangingPunct="1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1200" dirty="0">
                    <a:latin typeface="Helvetica Light" panose="020B0403020202020204"/>
                  </a:rPr>
                  <a:t>b)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altLang="en-US" sz="1200" i="1" dirty="0">
                    <a:latin typeface="Helvetica Light" panose="020B0403020202020204"/>
                  </a:rPr>
                  <a:t> </a:t>
                </a:r>
                <a:r>
                  <a:rPr lang="en-US" altLang="en-US" sz="1200" dirty="0">
                    <a:latin typeface="Helvetica Light" panose="020B0403020202020204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=7−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>
                  <a:latin typeface="Helvetica Light" panose="020B0403020202020204"/>
                </a:endParaRPr>
              </a:p>
              <a:p>
                <a:pPr eaLnBrk="1" hangingPunct="1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1200" dirty="0">
                    <a:latin typeface="Helvetica Light" panose="020B0403020202020204"/>
                  </a:rPr>
                  <a:t>c)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eaLnBrk="1" hangingPunct="1">
                  <a:lnSpc>
                    <a:spcPct val="120000"/>
                  </a:lnSpc>
                  <a:buClr>
                    <a:schemeClr val="tx1"/>
                  </a:buClr>
                </a:pPr>
                <a:endParaRPr lang="en-US" sz="1200" b="1" i="1" dirty="0">
                  <a:solidFill>
                    <a:srgbClr val="006600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F14028-03DE-4DF7-8F99-4FF03B0F2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822" y="1938674"/>
                <a:ext cx="6506765" cy="16414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5732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B55B0-4130-40F0-8403-5587A6DA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04588D-46CB-47AC-9839-CCB46720BE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tx1"/>
                    </a:solidFill>
                    <a:latin typeface="Helvetica Light" panose="020B0403020202020204"/>
                  </a:rPr>
                  <a:t>a)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𝑑𝑢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𝑑𝑢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𝑑𝑢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>
                    <a:solidFill>
                      <a:srgbClr val="006600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+13</m:t>
                        </m:r>
                      </m:e>
                    </m:d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200" i="1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+13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+26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tx1"/>
                    </a:solidFill>
                    <a:latin typeface="Helvetica Light" panose="020B0403020202020204"/>
                  </a:rPr>
                  <a:t>b) </a:t>
                </a:r>
                <a:r>
                  <a:rPr lang="en-US" sz="1200" b="1" dirty="0">
                    <a:solidFill>
                      <a:srgbClr val="006600"/>
                    </a:solidFill>
                    <a:latin typeface="Helvetica Light" panose="020B0403020202020204"/>
                  </a:rPr>
                  <a:t> 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rgbClr val="006600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7−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rad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7−</m:t>
                            </m:r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sz="1200" dirty="0">
                  <a:latin typeface="Helvetica Light" panose="020B0403020202020204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tx1"/>
                    </a:solidFill>
                    <a:latin typeface="Helvetica Light" panose="020B0403020202020204"/>
                  </a:rPr>
                  <a:t>c)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×7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7−1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=21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  <a:p>
                <a:pPr>
                  <a:lnSpc>
                    <a:spcPct val="150000"/>
                  </a:lnSpc>
                </a:pPr>
                <a:endParaRPr lang="en-US" sz="1100" b="1" i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04588D-46CB-47AC-9839-CCB46720BE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2341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B9F59A-7DCC-4A92-B028-CEE2B05A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Derivative as a Rate of Change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7" name="Rectangle 13">
                <a:extLst>
                  <a:ext uri="{FF2B5EF4-FFF2-40B4-BE49-F238E27FC236}">
                    <a16:creationId xmlns:a16="http://schemas.microsoft.com/office/drawing/2014/main" id="{02EAC4DF-CD10-4C93-9424-2ECDAA66231A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179095"/>
                <a:ext cx="7886700" cy="1472665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buFontTx/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</a:rPr>
                  <a:t>Applications in Economics:</a:t>
                </a: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1200" dirty="0">
                    <a:solidFill>
                      <a:srgbClr val="0000FF"/>
                    </a:solidFill>
                  </a:rPr>
                  <a:t>Total-cost</a:t>
                </a:r>
                <a:r>
                  <a:rPr lang="en-US" altLang="en-US" sz="12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function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altLang="en-US" sz="1200" dirty="0"/>
                  <a:t>: </a:t>
                </a:r>
                <a:r>
                  <a:rPr lang="en-US" sz="1200" dirty="0">
                    <a:solidFill>
                      <a:schemeClr val="tx2"/>
                    </a:solidFill>
                  </a:rPr>
                  <a:t>The total cost incurred in producing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200" dirty="0">
                    <a:solidFill>
                      <a:schemeClr val="tx2"/>
                    </a:solidFill>
                  </a:rPr>
                  <a:t>units</a:t>
                </a:r>
                <a:endParaRPr lang="en-US" altLang="en-US" sz="1200" dirty="0">
                  <a:solidFill>
                    <a:schemeClr val="tx2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en-US" sz="1050" dirty="0">
                    <a:solidFill>
                      <a:srgbClr val="0000FF"/>
                    </a:solidFill>
                  </a:rPr>
                  <a:t>Marginal cost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05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05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05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05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5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num>
                      <m:den>
                        <m:r>
                          <a:rPr lang="en-US" sz="105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𝑑𝑞</m:t>
                        </m:r>
                      </m:den>
                    </m:f>
                  </m:oMath>
                </a14:m>
                <a:r>
                  <a:rPr lang="en-US" sz="105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050" dirty="0"/>
                  <a:t> </a:t>
                </a:r>
                <a:r>
                  <a:rPr lang="en-US" sz="1050" dirty="0">
                    <a:solidFill>
                      <a:srgbClr val="0000FF"/>
                    </a:solidFill>
                  </a:rPr>
                  <a:t>Additional cost </a:t>
                </a:r>
                <a:r>
                  <a:rPr lang="en-US" sz="1050" dirty="0">
                    <a:solidFill>
                      <a:schemeClr val="tx2"/>
                    </a:solidFill>
                  </a:rPr>
                  <a:t>incurred by producing </a:t>
                </a:r>
                <a:r>
                  <a:rPr lang="en-US" sz="1050" dirty="0">
                    <a:solidFill>
                      <a:srgbClr val="0000FF"/>
                    </a:solidFill>
                  </a:rPr>
                  <a:t>one more unit</a:t>
                </a:r>
                <a:r>
                  <a:rPr lang="en-US" sz="1050" dirty="0"/>
                  <a:t>.</a:t>
                </a:r>
                <a:endParaRPr lang="en-US" altLang="en-US" sz="1050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1200" dirty="0">
                    <a:solidFill>
                      <a:srgbClr val="0000FF"/>
                    </a:solidFill>
                  </a:rPr>
                  <a:t>Total-revenue</a:t>
                </a:r>
                <a:r>
                  <a:rPr lang="en-US" altLang="en-US" sz="1200" b="1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function</a:t>
                </a:r>
                <a:r>
                  <a:rPr lang="en-US" altLang="en-US" sz="1200" b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altLang="en-US" sz="1200" dirty="0"/>
                  <a:t>: </a:t>
                </a:r>
                <a:r>
                  <a:rPr lang="en-US" sz="1200" dirty="0">
                    <a:solidFill>
                      <a:schemeClr val="tx2"/>
                    </a:solidFill>
                  </a:rPr>
                  <a:t>The total revenue from selling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200" dirty="0">
                    <a:solidFill>
                      <a:schemeClr val="tx2"/>
                    </a:solidFill>
                  </a:rPr>
                  <a:t>units</a:t>
                </a:r>
                <a:endParaRPr lang="en-US" altLang="en-US" sz="1200" dirty="0">
                  <a:solidFill>
                    <a:schemeClr val="tx2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en-US" sz="1050" dirty="0">
                    <a:solidFill>
                      <a:srgbClr val="0000FF"/>
                    </a:solidFill>
                  </a:rPr>
                  <a:t>Marginal revenue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05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05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5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05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en-US" sz="105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5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05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105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𝑑𝑞</m:t>
                        </m:r>
                      </m:den>
                    </m:f>
                  </m:oMath>
                </a14:m>
                <a:r>
                  <a:rPr lang="en-US" sz="105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050" dirty="0"/>
                  <a:t> </a:t>
                </a:r>
                <a:r>
                  <a:rPr lang="en-US" sz="1050" dirty="0">
                    <a:solidFill>
                      <a:srgbClr val="0000FF"/>
                    </a:solidFill>
                  </a:rPr>
                  <a:t>Additional revenue </a:t>
                </a:r>
                <a:r>
                  <a:rPr lang="en-US" sz="1050" dirty="0">
                    <a:solidFill>
                      <a:schemeClr val="tx2"/>
                    </a:solidFill>
                  </a:rPr>
                  <a:t>generated by selling </a:t>
                </a:r>
                <a:r>
                  <a:rPr lang="en-US" sz="1050" dirty="0">
                    <a:solidFill>
                      <a:srgbClr val="0000FF"/>
                    </a:solidFill>
                  </a:rPr>
                  <a:t>one more unit</a:t>
                </a:r>
                <a:r>
                  <a:rPr lang="en-US" sz="1050" dirty="0"/>
                  <a:t>.</a:t>
                </a:r>
                <a:endParaRPr lang="en-US" altLang="en-US" sz="1050" dirty="0"/>
              </a:p>
              <a:p>
                <a:pPr mar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endParaRPr lang="en-US" altLang="en-US" sz="1200" dirty="0"/>
              </a:p>
            </p:txBody>
          </p:sp>
        </mc:Choice>
        <mc:Fallback xmlns="">
          <p:sp>
            <p:nvSpPr>
              <p:cNvPr id="15367" name="Rectangle 13">
                <a:extLst>
                  <a:ext uri="{FF2B5EF4-FFF2-40B4-BE49-F238E27FC236}">
                    <a16:creationId xmlns:a16="http://schemas.microsoft.com/office/drawing/2014/main" id="{02EAC4DF-CD10-4C93-9424-2ECDAA6623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7886700" cy="1472665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3">
                <a:extLst>
                  <a:ext uri="{FF2B5EF4-FFF2-40B4-BE49-F238E27FC236}">
                    <a16:creationId xmlns:a16="http://schemas.microsoft.com/office/drawing/2014/main" id="{30B5BB33-F2EF-19B8-C44F-8D83CD1EB95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2511335"/>
                <a:ext cx="7886700" cy="212138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en-US" altLang="en-US" sz="1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</a:rPr>
                  <a:t>Example: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 A manufacturer’s average-cost for producing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is given by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acc>
                      <m:accPr>
                        <m:chr m:val="̄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)=0.0001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−0.02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+5+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5000</m:t>
                        </m:r>
                      </m:num>
                      <m:den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.</a:t>
                </a: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200" dirty="0"/>
                  <a:t>Find the marginal cost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 </a:t>
                </a:r>
              </a:p>
              <a:p>
                <a:pPr>
                  <a:lnSpc>
                    <a:spcPct val="100000"/>
                  </a:lnSpc>
                </a:pPr>
                <a:endParaRPr lang="en-US" altLang="en-US" sz="1200" dirty="0"/>
              </a:p>
            </p:txBody>
          </p:sp>
        </mc:Choice>
        <mc:Fallback xmlns="">
          <p:sp>
            <p:nvSpPr>
              <p:cNvPr id="2" name="Rectangle 13">
                <a:extLst>
                  <a:ext uri="{FF2B5EF4-FFF2-40B4-BE49-F238E27FC236}">
                    <a16:creationId xmlns:a16="http://schemas.microsoft.com/office/drawing/2014/main" id="{30B5BB33-F2EF-19B8-C44F-8D83CD1EB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511335"/>
                <a:ext cx="7886700" cy="21213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Object 3">
                <a:extLst>
                  <a:ext uri="{FF2B5EF4-FFF2-40B4-BE49-F238E27FC236}">
                    <a16:creationId xmlns:a16="http://schemas.microsoft.com/office/drawing/2014/main" id="{C879FB4B-C3E4-45AB-B628-56380B7F8132}"/>
                  </a:ext>
                </a:extLst>
              </p:cNvPr>
              <p:cNvSpPr txBox="1"/>
              <p:nvPr/>
            </p:nvSpPr>
            <p:spPr bwMode="auto">
              <a:xfrm>
                <a:off x="628650" y="998247"/>
                <a:ext cx="6560230" cy="85139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̄"/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̄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0.0001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−0.02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+5+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5000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=0.0001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−0.02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+5000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2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)=0.0003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−0.04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+5⇒</m:t>
                      </m:r>
                      <m:r>
                        <a:rPr lang="en-US" sz="120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′(50)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=0.0003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</m:d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−0.04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+5=3.75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6387" name="Object 3">
                <a:extLst>
                  <a:ext uri="{FF2B5EF4-FFF2-40B4-BE49-F238E27FC236}">
                    <a16:creationId xmlns:a16="http://schemas.microsoft.com/office/drawing/2014/main" id="{C879FB4B-C3E4-45AB-B628-56380B7F8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998247"/>
                <a:ext cx="6560230" cy="851399"/>
              </a:xfrm>
              <a:prstGeom prst="rect">
                <a:avLst/>
              </a:prstGeom>
              <a:blipFill>
                <a:blip r:embed="rId2"/>
                <a:stretch>
                  <a:fillRect b="-8992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92D0475-DE6C-4458-8229-0590B7F7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Rules for Differentiation </a:t>
            </a:r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Part 2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</a:t>
            </a:r>
            <a:r>
              <a:rPr 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US" dirty="0"/>
              <a:t>of Logarithmic Functions</a:t>
            </a:r>
          </a:p>
        </p:txBody>
      </p:sp>
      <p:sp>
        <p:nvSpPr>
          <p:cNvPr id="1030" name="Rectangle 2">
            <a:extLst>
              <a:ext uri="{FF2B5EF4-FFF2-40B4-BE49-F238E27FC236}">
                <a16:creationId xmlns:a16="http://schemas.microsoft.com/office/drawing/2014/main" id="{92D681DE-8122-4AF9-AA46-159879F702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en-US" sz="1400" dirty="0"/>
          </a:p>
          <a:p>
            <a:endParaRPr lang="en-US" altLang="en-US" sz="1400" dirty="0"/>
          </a:p>
          <a:p>
            <a:endParaRPr lang="en-US" altLang="en-US" sz="1400" dirty="0"/>
          </a:p>
          <a:p>
            <a:endParaRPr lang="en-US" altLang="en-US" sz="1400" dirty="0"/>
          </a:p>
          <a:p>
            <a:endParaRPr lang="en-US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7" name="Object 3">
                <a:extLst>
                  <a:ext uri="{FF2B5EF4-FFF2-40B4-BE49-F238E27FC236}">
                    <a16:creationId xmlns:a16="http://schemas.microsoft.com/office/drawing/2014/main" id="{AD48208B-E196-4D44-AE59-1292F623ECAC}"/>
                  </a:ext>
                </a:extLst>
              </p:cNvPr>
              <p:cNvSpPr txBox="1"/>
              <p:nvPr/>
            </p:nvSpPr>
            <p:spPr bwMode="auto">
              <a:xfrm>
                <a:off x="3106285" y="1311105"/>
                <a:ext cx="2583315" cy="1051095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          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endParaRPr lang="en-US" sz="1200" dirty="0">
                  <a:solidFill>
                    <a:srgbClr val="0066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func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m:rPr>
                          <m:nor/>
                        </m:rPr>
                        <a:rPr lang="en-US" sz="120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027" name="Object 3">
                <a:extLst>
                  <a:ext uri="{FF2B5EF4-FFF2-40B4-BE49-F238E27FC236}">
                    <a16:creationId xmlns:a16="http://schemas.microsoft.com/office/drawing/2014/main" id="{AD48208B-E196-4D44-AE59-1292F623E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06285" y="1311105"/>
                <a:ext cx="2583315" cy="10510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</a:t>
            </a:r>
            <a:r>
              <a:rPr 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US" dirty="0"/>
              <a:t>of Logarithmic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7" name="Object 3">
                <a:extLst>
                  <a:ext uri="{FF2B5EF4-FFF2-40B4-BE49-F238E27FC236}">
                    <a16:creationId xmlns:a16="http://schemas.microsoft.com/office/drawing/2014/main" id="{AD48208B-E196-4D44-AE59-1292F623ECAC}"/>
                  </a:ext>
                </a:extLst>
              </p:cNvPr>
              <p:cNvSpPr txBox="1"/>
              <p:nvPr/>
            </p:nvSpPr>
            <p:spPr bwMode="auto">
              <a:xfrm>
                <a:off x="3106285" y="1130272"/>
                <a:ext cx="2583315" cy="1051095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          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endParaRPr lang="en-US" sz="1200" dirty="0">
                  <a:solidFill>
                    <a:srgbClr val="0066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func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m:rPr>
                          <m:nor/>
                        </m:rPr>
                        <a:rPr lang="en-US" sz="120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027" name="Object 3">
                <a:extLst>
                  <a:ext uri="{FF2B5EF4-FFF2-40B4-BE49-F238E27FC236}">
                    <a16:creationId xmlns:a16="http://schemas.microsoft.com/office/drawing/2014/main" id="{AD48208B-E196-4D44-AE59-1292F623E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06285" y="1130272"/>
                <a:ext cx="2583315" cy="10510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C8B968-DE21-4076-865C-E5422D078B79}"/>
                  </a:ext>
                </a:extLst>
              </p:cNvPr>
              <p:cNvSpPr txBox="1"/>
              <p:nvPr/>
            </p:nvSpPr>
            <p:spPr>
              <a:xfrm>
                <a:off x="345494" y="1795818"/>
                <a:ext cx="8453012" cy="2862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sz="120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num>
                                        <m:den>
                                          <m:r>
                                            <a:rPr lang="en-US" sz="12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limLow>
                                <m:limLow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→0</m:t>
                                  </m:r>
                                </m:lim>
                              </m:limLow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num>
                                        <m:den>
                                          <m:r>
                                            <a:rPr lang="en-US" sz="12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  <a:latin typeface="Helvetica Ligh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/>
                  </a:rPr>
                  <a:t>Note that limit can go inside because of the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Compositive Function Theorem </a:t>
                </a:r>
                <a:r>
                  <a:rPr lang="en-US" sz="1200" dirty="0">
                    <a:latin typeface="Helvetica Light"/>
                  </a:rPr>
                  <a:t>for Limits (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latin typeface="Helvetica Light"/>
                  </a:rPr>
                  <a:t> is a continuous function and the limit of the function inside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latin typeface="Helvetica Light"/>
                  </a:rPr>
                  <a:t>is defined- see the previous slides).</a:t>
                </a:r>
                <a:r>
                  <a:rPr lang="en-US" sz="12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/>
                  </a:rPr>
                  <a:t>Now take</a:t>
                </a:r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en-US" sz="1200" dirty="0">
                    <a:latin typeface="Helvetica Light"/>
                  </a:rPr>
                  <a:t>. Clearly when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1200" dirty="0">
                    <a:latin typeface="Helvetica Light"/>
                  </a:rPr>
                  <a:t> , then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200" dirty="0">
                    <a:latin typeface="Helvetica Light"/>
                  </a:rPr>
                  <a:t>. Hence, from the definition of Euler number, we get: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limLow>
                                <m:limLow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lim>
                              </m:limLow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d>
                                            <m:dPr>
                                              <m:ctrlPr>
                                                <a:rPr lang="en-US" sz="1200" i="1" smtClean="0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1200" i="1">
                                                      <a:solidFill>
                                                        <a:srgbClr val="0066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1200" b="0" i="1">
                                                      <a:solidFill>
                                                        <a:srgbClr val="0066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1200" b="0" i="1">
                                                      <a:solidFill>
                                                        <a:srgbClr val="0066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1200" b="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C8B968-DE21-4076-865C-E5422D078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94" y="1795818"/>
                <a:ext cx="8453012" cy="2862066"/>
              </a:xfrm>
              <a:prstGeom prst="rect">
                <a:avLst/>
              </a:prstGeom>
              <a:blipFill>
                <a:blip r:embed="rId3"/>
                <a:stretch>
                  <a:fillRect l="-72" r="-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4639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</a:t>
            </a:r>
            <a:r>
              <a:rPr 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US" dirty="0"/>
              <a:t>of Logarithmic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Rectangle 2">
                <a:extLst>
                  <a:ext uri="{FF2B5EF4-FFF2-40B4-BE49-F238E27FC236}">
                    <a16:creationId xmlns:a16="http://schemas.microsoft.com/office/drawing/2014/main" id="{92D681DE-8122-4AF9-AA46-159879F702F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</a:rPr>
                  <a:t>Example: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 Differentiate the following functions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</a:rPr>
                  <a:t>a)</a:t>
                </a:r>
                <a:r>
                  <a:rPr lang="en-US" sz="12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</a:rPr>
                  <a:t>b)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+5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</a:rPr>
                  <a:t>c)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sz="1400" dirty="0">
                  <a:solidFill>
                    <a:srgbClr val="006600"/>
                  </a:solidFill>
                </a:endParaRPr>
              </a:p>
              <a:p>
                <a:endParaRPr lang="en-US" altLang="en-US" sz="1400" dirty="0"/>
              </a:p>
            </p:txBody>
          </p:sp>
        </mc:Choice>
        <mc:Fallback xmlns="">
          <p:sp>
            <p:nvSpPr>
              <p:cNvPr id="1030" name="Rectangle 2">
                <a:extLst>
                  <a:ext uri="{FF2B5EF4-FFF2-40B4-BE49-F238E27FC236}">
                    <a16:creationId xmlns:a16="http://schemas.microsoft.com/office/drawing/2014/main" id="{92D681DE-8122-4AF9-AA46-159879F702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40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5" name="Rectangle 1027"/>
          <p:cNvSpPr>
            <a:spLocks noGrp="1" noChangeArrowheads="1"/>
          </p:cNvSpPr>
          <p:nvPr>
            <p:ph idx="1"/>
          </p:nvPr>
        </p:nvSpPr>
        <p:spPr>
          <a:xfrm>
            <a:off x="703943" y="1143000"/>
            <a:ext cx="7182757" cy="3429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1200" dirty="0">
                <a:solidFill>
                  <a:srgbClr val="006600"/>
                </a:solidFill>
                <a:latin typeface="Helvetica Light" panose="020B0403020202020204"/>
              </a:rPr>
              <a:t>Fair</a:t>
            </a:r>
            <a:r>
              <a:rPr lang="en-GB" sz="1200" b="0" dirty="0">
                <a:latin typeface="Helvetica Light" panose="020B0403020202020204"/>
              </a:rPr>
              <a:t> </a:t>
            </a:r>
            <a:r>
              <a:rPr lang="en-GB" sz="1200" b="0" dirty="0">
                <a:solidFill>
                  <a:schemeClr val="tx1"/>
                </a:solidFill>
                <a:latin typeface="Helvetica Light" panose="020B0403020202020204"/>
              </a:rPr>
              <a:t>grading, and communicating </a:t>
            </a:r>
            <a:r>
              <a:rPr lang="en-GB" sz="1200" dirty="0">
                <a:solidFill>
                  <a:srgbClr val="006600"/>
                </a:solidFill>
                <a:latin typeface="Helvetica Light" panose="020B0403020202020204"/>
              </a:rPr>
              <a:t>clearly</a:t>
            </a:r>
            <a:r>
              <a:rPr lang="en-GB" sz="1200" b="0" dirty="0">
                <a:latin typeface="Helvetica Light" panose="020B0403020202020204"/>
              </a:rPr>
              <a:t> </a:t>
            </a:r>
            <a:r>
              <a:rPr lang="en-GB" sz="1200" b="0" dirty="0">
                <a:solidFill>
                  <a:schemeClr val="tx1"/>
                </a:solidFill>
                <a:latin typeface="Helvetica Light" panose="020B0403020202020204"/>
              </a:rPr>
              <a:t>the</a:t>
            </a:r>
            <a:r>
              <a:rPr lang="en-GB" sz="1200" b="0" dirty="0">
                <a:latin typeface="Helvetica Light" panose="020B0403020202020204"/>
              </a:rPr>
              <a:t> </a:t>
            </a:r>
            <a:r>
              <a:rPr lang="en-GB" sz="1200" dirty="0">
                <a:solidFill>
                  <a:srgbClr val="006600"/>
                </a:solidFill>
                <a:latin typeface="Helvetica Light" panose="020B0403020202020204"/>
              </a:rPr>
              <a:t>expectations</a:t>
            </a:r>
            <a:r>
              <a:rPr lang="en-GB" sz="1200" b="0" dirty="0">
                <a:latin typeface="Helvetica Light" panose="020B0403020202020204"/>
              </a:rPr>
              <a:t> </a:t>
            </a:r>
            <a:r>
              <a:rPr lang="en-GB" sz="1200" b="0" dirty="0">
                <a:solidFill>
                  <a:schemeClr val="tx1"/>
                </a:solidFill>
                <a:latin typeface="Helvetica Light" panose="020B0403020202020204"/>
              </a:rPr>
              <a:t>of the course</a:t>
            </a:r>
          </a:p>
          <a:p>
            <a:pPr>
              <a:buNone/>
            </a:pPr>
            <a:endParaRPr lang="en-GB" sz="1300" b="1" dirty="0">
              <a:solidFill>
                <a:srgbClr val="0000FF"/>
              </a:solidFill>
              <a:latin typeface="Helvetica Light" panose="020B0403020202020204"/>
            </a:endParaRPr>
          </a:p>
          <a:p>
            <a:pPr>
              <a:buNone/>
            </a:pPr>
            <a:r>
              <a:rPr lang="en-GB" sz="1200" b="1" dirty="0">
                <a:solidFill>
                  <a:srgbClr val="0000FF"/>
                </a:solidFill>
                <a:latin typeface="Helvetica Light" panose="020B0403020202020204"/>
              </a:rPr>
              <a:t>Grading Breakdown:</a:t>
            </a:r>
            <a:endParaRPr lang="en-US" sz="1200" b="1" dirty="0">
              <a:solidFill>
                <a:srgbClr val="0000FF"/>
              </a:solidFill>
              <a:latin typeface="Helvetica Light" panose="020B0403020202020204"/>
            </a:endParaRPr>
          </a:p>
          <a:p>
            <a:pPr marL="0" indent="0">
              <a:buNone/>
            </a:pPr>
            <a:endParaRPr lang="en-US" sz="1200" b="1" dirty="0">
              <a:solidFill>
                <a:srgbClr val="0000FF"/>
              </a:solidFill>
              <a:latin typeface="Helvetica Light" panose="020B0403020202020204"/>
            </a:endParaRPr>
          </a:p>
          <a:p>
            <a:pPr marL="0" indent="0">
              <a:buNone/>
            </a:pPr>
            <a:endParaRPr lang="en-GB" sz="1800" b="1" dirty="0">
              <a:latin typeface="Helvetica Light" panose="020B0403020202020204"/>
            </a:endParaRPr>
          </a:p>
        </p:txBody>
      </p:sp>
      <p:sp>
        <p:nvSpPr>
          <p:cNvPr id="30003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Grading and Expectations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FFA3B9-AFA4-0453-E2F1-9E24E2FE4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951096"/>
              </p:ext>
            </p:extLst>
          </p:nvPr>
        </p:nvGraphicFramePr>
        <p:xfrm>
          <a:off x="703943" y="2097087"/>
          <a:ext cx="2672443" cy="2225675"/>
        </p:xfrm>
        <a:graphic>
          <a:graphicData uri="http://schemas.openxmlformats.org/drawingml/2006/table">
            <a:tbl>
              <a:tblPr firstRow="1" firstCol="1" bandRow="1"/>
              <a:tblGrid>
                <a:gridCol w="1944264">
                  <a:extLst>
                    <a:ext uri="{9D8B030D-6E8A-4147-A177-3AD203B41FA5}">
                      <a16:colId xmlns:a16="http://schemas.microsoft.com/office/drawing/2014/main" val="2390382831"/>
                    </a:ext>
                  </a:extLst>
                </a:gridCol>
                <a:gridCol w="728179">
                  <a:extLst>
                    <a:ext uri="{9D8B030D-6E8A-4147-A177-3AD203B41FA5}">
                      <a16:colId xmlns:a16="http://schemas.microsoft.com/office/drawing/2014/main" val="300591388"/>
                    </a:ext>
                  </a:extLst>
                </a:gridCol>
              </a:tblGrid>
              <a:tr h="445135">
                <a:tc>
                  <a:txBody>
                    <a:bodyPr/>
                    <a:lstStyle/>
                    <a:p>
                      <a:pPr marL="171450" marR="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Helvetica Light" panose="020B0403020202020204"/>
                          <a:ea typeface="+mn-ea"/>
                          <a:cs typeface="+mn-cs"/>
                        </a:rPr>
                        <a:t>Attendance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Helvetica Light" panose="020B0403020202020204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946582"/>
                  </a:ext>
                </a:extLst>
              </a:tr>
              <a:tr h="445135">
                <a:tc>
                  <a:txBody>
                    <a:bodyPr/>
                    <a:lstStyle/>
                    <a:p>
                      <a:pPr marL="171450" marR="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Helvetica Light" panose="020B0403020202020204"/>
                          <a:ea typeface="+mn-ea"/>
                          <a:cs typeface="+mn-cs"/>
                        </a:rPr>
                        <a:t>Weekly Assignments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Helvetica Light" panose="020B0403020202020204"/>
                          <a:ea typeface="+mn-ea"/>
                          <a:cs typeface="+mn-cs"/>
                        </a:rPr>
                        <a:t>30%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0250956"/>
                  </a:ext>
                </a:extLst>
              </a:tr>
              <a:tr h="445135">
                <a:tc>
                  <a:txBody>
                    <a:bodyPr/>
                    <a:lstStyle/>
                    <a:p>
                      <a:pPr marL="171450" marR="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Helvetica Light" panose="020B0403020202020204"/>
                          <a:ea typeface="+mn-ea"/>
                          <a:cs typeface="+mn-cs"/>
                        </a:rPr>
                        <a:t>Group Project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Helvetica Light" panose="020B0403020202020204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8983970"/>
                  </a:ext>
                </a:extLst>
              </a:tr>
              <a:tr h="445135">
                <a:tc>
                  <a:txBody>
                    <a:bodyPr/>
                    <a:lstStyle/>
                    <a:p>
                      <a:pPr marL="171450" marR="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Helvetica Light" panose="020B0403020202020204"/>
                          <a:ea typeface="+mn-ea"/>
                          <a:cs typeface="+mn-cs"/>
                        </a:rPr>
                        <a:t>Midterm Exam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Helvetica Light" panose="020B0403020202020204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1126823"/>
                  </a:ext>
                </a:extLst>
              </a:tr>
              <a:tr h="445135">
                <a:tc>
                  <a:txBody>
                    <a:bodyPr/>
                    <a:lstStyle/>
                    <a:p>
                      <a:pPr marL="171450" marR="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Helvetica Light" panose="020B0403020202020204"/>
                          <a:ea typeface="+mn-ea"/>
                          <a:cs typeface="+mn-cs"/>
                        </a:rPr>
                        <a:t>Final Exam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Helvetica Light" panose="020B0403020202020204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6145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9148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181BA-A6AE-4CC0-ACED-84A7A856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B1E0BE-77BA-4FB7-84F2-D6826B4377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179095"/>
                <a:ext cx="8239579" cy="345362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a)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aln/>
                      </m:rP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200" b="0" i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200" b="0" i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aln/>
                      </m:rP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func>
                          <m:func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m:rPr>
                        <m:aln/>
                      </m:rP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1−2</m:t>
                        </m:r>
                        <m:func>
                          <m:func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en-US" sz="12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b)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+5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=3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+5)</m:t>
                    </m:r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3(2)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+5</m:t>
                            </m:r>
                          </m:den>
                        </m:f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+5</m:t>
                        </m:r>
                      </m:den>
                    </m:f>
                    <m:r>
                      <m:rPr>
                        <m:nor/>
                      </m:rPr>
                      <a:rPr lang="en-US" sz="12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&gt;−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2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c)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  <a:p>
                <a:endParaRPr lang="en-US" sz="14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B1E0BE-77BA-4FB7-84F2-D6826B4377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179095"/>
                <a:ext cx="8239579" cy="345362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9426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</a:t>
            </a:r>
            <a:r>
              <a:rPr 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US" dirty="0"/>
              <a:t>of Logarithmic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Rectangle 2">
                <a:extLst>
                  <a:ext uri="{FF2B5EF4-FFF2-40B4-BE49-F238E27FC236}">
                    <a16:creationId xmlns:a16="http://schemas.microsoft.com/office/drawing/2014/main" id="{92D681DE-8122-4AF9-AA46-159879F702F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en-US" sz="1200" dirty="0"/>
              </a:p>
              <a:p>
                <a:endParaRPr lang="en-US" altLang="en-US" sz="1200" dirty="0"/>
              </a:p>
              <a:p>
                <a:endParaRPr lang="en-US" altLang="en-US" sz="1200" dirty="0"/>
              </a:p>
              <a:p>
                <a:endParaRPr lang="en-US" altLang="en-US" sz="1200" dirty="0"/>
              </a:p>
              <a:p>
                <a:endParaRPr lang="en-US" altLang="en-US" sz="1200" dirty="0"/>
              </a:p>
              <a:p>
                <a:pPr marL="0" indent="0"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</a:rPr>
                  <a:t>Example: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b="0" i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altLang="en-US" sz="12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</a:rPr>
                  <a:t>Solution: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den>
                          </m:f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d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</a:pPr>
                <a:endParaRPr lang="en-US" sz="1200" b="1" dirty="0">
                  <a:solidFill>
                    <a:srgbClr val="006600"/>
                  </a:solidFill>
                </a:endParaRPr>
              </a:p>
              <a:p>
                <a:endParaRPr lang="en-US" altLang="en-US" sz="1200" dirty="0"/>
              </a:p>
            </p:txBody>
          </p:sp>
        </mc:Choice>
        <mc:Fallback xmlns="">
          <p:sp>
            <p:nvSpPr>
              <p:cNvPr id="1030" name="Rectangle 2">
                <a:extLst>
                  <a:ext uri="{FF2B5EF4-FFF2-40B4-BE49-F238E27FC236}">
                    <a16:creationId xmlns:a16="http://schemas.microsoft.com/office/drawing/2014/main" id="{92D681DE-8122-4AF9-AA46-159879F702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7" name="Object 3">
                <a:extLst>
                  <a:ext uri="{FF2B5EF4-FFF2-40B4-BE49-F238E27FC236}">
                    <a16:creationId xmlns:a16="http://schemas.microsoft.com/office/drawing/2014/main" id="{AD48208B-E196-4D44-AE59-1292F623ECAC}"/>
                  </a:ext>
                </a:extLst>
              </p:cNvPr>
              <p:cNvSpPr txBox="1"/>
              <p:nvPr/>
            </p:nvSpPr>
            <p:spPr bwMode="auto">
              <a:xfrm>
                <a:off x="2638200" y="1530011"/>
                <a:ext cx="3221943" cy="599960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func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den>
                          </m:f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endParaRPr lang="en-US" sz="1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027" name="Object 3">
                <a:extLst>
                  <a:ext uri="{FF2B5EF4-FFF2-40B4-BE49-F238E27FC236}">
                    <a16:creationId xmlns:a16="http://schemas.microsoft.com/office/drawing/2014/main" id="{AD48208B-E196-4D44-AE59-1292F623E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38200" y="1530011"/>
                <a:ext cx="3221943" cy="599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1911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25333B-263D-41BF-AACA-3CDDA086C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 of Exponential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74526275-1C84-4EC7-8F65-40F624760D68}"/>
                  </a:ext>
                </a:extLst>
              </p:cNvPr>
              <p:cNvSpPr txBox="1"/>
              <p:nvPr/>
            </p:nvSpPr>
            <p:spPr bwMode="auto">
              <a:xfrm>
                <a:off x="715816" y="1146094"/>
                <a:ext cx="2033342" cy="1897936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𝑑𝑢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𝑑𝑢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func>
                      </m:e>
                    </m:d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den>
                        </m:f>
                      </m:den>
                    </m:f>
                  </m:oMath>
                </a14:m>
                <a:endParaRPr lang="en-US" sz="11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74526275-1C84-4EC7-8F65-40F624760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5816" y="1146094"/>
                <a:ext cx="2033342" cy="1897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3117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25333B-263D-41BF-AACA-3CDDA086C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 of Exponential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74526275-1C84-4EC7-8F65-40F624760D68}"/>
                  </a:ext>
                </a:extLst>
              </p:cNvPr>
              <p:cNvSpPr txBox="1"/>
              <p:nvPr/>
            </p:nvSpPr>
            <p:spPr bwMode="auto">
              <a:xfrm>
                <a:off x="3301997" y="1146093"/>
                <a:ext cx="1984843" cy="1927307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𝑑𝑢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𝑑𝑢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func>
                      </m:e>
                    </m:d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den>
                        </m:f>
                      </m:den>
                    </m:f>
                  </m:oMath>
                </a14:m>
                <a:endParaRPr lang="en-US" sz="11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74526275-1C84-4EC7-8F65-40F624760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1997" y="1146093"/>
                <a:ext cx="1984843" cy="19273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BE46BDB-5FF5-49E6-95A9-D327A6603B86}"/>
                  </a:ext>
                </a:extLst>
              </p:cNvPr>
              <p:cNvSpPr txBox="1"/>
              <p:nvPr/>
            </p:nvSpPr>
            <p:spPr>
              <a:xfrm>
                <a:off x="566963" y="3223693"/>
                <a:ext cx="8082305" cy="15589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=1⇒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altLang="en-US" sz="1200" dirty="0">
                  <a:latin typeface="Helvetica Light" panose="020B0403020202020204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p>
                            </m:sSup>
                          </m:e>
                        </m:d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𝑐h𝑎𝑖𝑛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𝑟𝑢𝑙𝑒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)⇒</m:t>
                    </m:r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𝑑𝑢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US" altLang="en-US" sz="1200" i="1" dirty="0">
                  <a:latin typeface="Helvetica Light" panose="020B0403020202020204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=1⇒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altLang="en-US" sz="1200" i="1" dirty="0">
                    <a:latin typeface="Helvetica Light" panose="020B0403020202020204"/>
                  </a:rPr>
                  <a:t>			</a:t>
                </a: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BE46BDB-5FF5-49E6-95A9-D327A6603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3" y="3223693"/>
                <a:ext cx="8082305" cy="15589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24330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25333B-263D-41BF-AACA-3CDDA086C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 of Exponential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BE46BDB-5FF5-49E6-95A9-D327A6603B86}"/>
                  </a:ext>
                </a:extLst>
              </p:cNvPr>
              <p:cNvSpPr txBox="1"/>
              <p:nvPr/>
            </p:nvSpPr>
            <p:spPr>
              <a:xfrm>
                <a:off x="491954" y="1066281"/>
                <a:ext cx="7769793" cy="1421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</a:pPr>
                <a:r>
                  <a:rPr lang="en-US" altLang="en-US" sz="1200" b="1" dirty="0">
                    <a:latin typeface="Helvetica Light" panose="020B0403020202020204"/>
                  </a:rPr>
                  <a:t>Example: </a:t>
                </a:r>
                <a:r>
                  <a:rPr lang="en-US" altLang="en-US" sz="1200" dirty="0">
                    <a:latin typeface="Helvetica Light" panose="020B0403020202020204"/>
                  </a:rPr>
                  <a:t>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when </a:t>
                </a:r>
              </a:p>
              <a:p>
                <a:pPr eaLnBrk="1" hangingPunct="1">
                  <a:lnSpc>
                    <a:spcPct val="150000"/>
                  </a:lnSpc>
                  <a:buAutoNum type="alphaLcParenR"/>
                </a:pPr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.</a:t>
                </a:r>
              </a:p>
              <a:p>
                <a:pPr>
                  <a:lnSpc>
                    <a:spcPct val="150000"/>
                  </a:lnSpc>
                  <a:buAutoNum type="alphaLcParenR"/>
                </a:pPr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, </a:t>
                </a:r>
              </a:p>
              <a:p>
                <a:pPr>
                  <a:lnSpc>
                    <a:spcPct val="150000"/>
                  </a:lnSpc>
                  <a:buAutoNum type="alphaLcParenR"/>
                </a:pPr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func>
                  </m:oMath>
                </a14:m>
                <a:r>
                  <a:rPr lang="en-US" altLang="en-US" sz="1400" i="1" dirty="0">
                    <a:latin typeface="Helvetica Light" panose="020B0403020202020204"/>
                  </a:rPr>
                  <a:t>			</a:t>
                </a: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BE46BDB-5FF5-49E6-95A9-D327A6603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54" y="1066281"/>
                <a:ext cx="7769793" cy="1421992"/>
              </a:xfrm>
              <a:prstGeom prst="rect">
                <a:avLst/>
              </a:prstGeom>
              <a:blipFill>
                <a:blip r:embed="rId2"/>
                <a:stretch>
                  <a:fillRect l="-78" b="-2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C0EFCB-45D6-4434-AF94-DA16F6C25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chemeClr val="tx1"/>
                </a:solidFill>
              </a:rPr>
              <a:t>a)</a:t>
            </a:r>
          </a:p>
          <a:p>
            <a:pPr marL="0" indent="0">
              <a:buNone/>
            </a:pPr>
            <a:endParaRPr lang="en-US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chemeClr val="tx1"/>
                </a:solidFill>
              </a:rPr>
              <a:t>b)</a:t>
            </a:r>
          </a:p>
          <a:p>
            <a:pPr marL="0" indent="0">
              <a:buNone/>
            </a:pPr>
            <a:endParaRPr lang="en-US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chemeClr val="tx1"/>
                </a:solidFill>
              </a:rPr>
              <a:t>c)</a:t>
            </a:r>
          </a:p>
          <a:p>
            <a:pPr marL="0" indent="0">
              <a:buNone/>
            </a:pPr>
            <a:endParaRPr lang="en-US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2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Object 3">
                <a:extLst>
                  <a:ext uri="{FF2B5EF4-FFF2-40B4-BE49-F238E27FC236}">
                    <a16:creationId xmlns:a16="http://schemas.microsoft.com/office/drawing/2014/main" id="{BFB99A8E-EFC3-4523-9BDB-172F5865B2CE}"/>
                  </a:ext>
                </a:extLst>
              </p:cNvPr>
              <p:cNvSpPr txBox="1"/>
              <p:nvPr/>
            </p:nvSpPr>
            <p:spPr bwMode="auto">
              <a:xfrm>
                <a:off x="2538413" y="2641203"/>
                <a:ext cx="3368675" cy="6111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147" name="Object 3">
                <a:extLst>
                  <a:ext uri="{FF2B5EF4-FFF2-40B4-BE49-F238E27FC236}">
                    <a16:creationId xmlns:a16="http://schemas.microsoft.com/office/drawing/2014/main" id="{BFB99A8E-EFC3-4523-9BDB-172F5865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8413" y="2641203"/>
                <a:ext cx="3368675" cy="6111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48" name="Object 4">
                <a:extLst>
                  <a:ext uri="{FF2B5EF4-FFF2-40B4-BE49-F238E27FC236}">
                    <a16:creationId xmlns:a16="http://schemas.microsoft.com/office/drawing/2014/main" id="{BD2950E6-6D08-4FEA-93A6-2846DA0B7876}"/>
                  </a:ext>
                </a:extLst>
              </p:cNvPr>
              <p:cNvSpPr txBox="1"/>
              <p:nvPr/>
            </p:nvSpPr>
            <p:spPr bwMode="auto">
              <a:xfrm>
                <a:off x="3182031" y="3745893"/>
                <a:ext cx="1733550" cy="355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func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148" name="Object 4">
                <a:extLst>
                  <a:ext uri="{FF2B5EF4-FFF2-40B4-BE49-F238E27FC236}">
                    <a16:creationId xmlns:a16="http://schemas.microsoft.com/office/drawing/2014/main" id="{BD2950E6-6D08-4FEA-93A6-2846DA0B7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2031" y="3745893"/>
                <a:ext cx="1733550" cy="355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49" name="Object 5">
                <a:extLst>
                  <a:ext uri="{FF2B5EF4-FFF2-40B4-BE49-F238E27FC236}">
                    <a16:creationId xmlns:a16="http://schemas.microsoft.com/office/drawing/2014/main" id="{504EC9B7-F79E-4C5A-B5B1-47414CEB673E}"/>
                  </a:ext>
                </a:extLst>
              </p:cNvPr>
              <p:cNvSpPr txBox="1"/>
              <p:nvPr/>
            </p:nvSpPr>
            <p:spPr bwMode="auto">
              <a:xfrm>
                <a:off x="3182031" y="4301808"/>
                <a:ext cx="1909762" cy="3540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′=0+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+0=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149" name="Object 5">
                <a:extLst>
                  <a:ext uri="{FF2B5EF4-FFF2-40B4-BE49-F238E27FC236}">
                    <a16:creationId xmlns:a16="http://schemas.microsoft.com/office/drawing/2014/main" id="{504EC9B7-F79E-4C5A-B5B1-47414CEB6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2031" y="4301808"/>
                <a:ext cx="1909762" cy="3540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51" name="Object 7">
                <a:extLst>
                  <a:ext uri="{FF2B5EF4-FFF2-40B4-BE49-F238E27FC236}">
                    <a16:creationId xmlns:a16="http://schemas.microsoft.com/office/drawing/2014/main" id="{2CED1BE3-5359-4848-8380-4B9102BCBE15}"/>
                  </a:ext>
                </a:extLst>
              </p:cNvPr>
              <p:cNvSpPr txBox="1"/>
              <p:nvPr/>
            </p:nvSpPr>
            <p:spPr bwMode="auto">
              <a:xfrm>
                <a:off x="2874169" y="1258999"/>
                <a:ext cx="2598737" cy="6111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151" name="Object 7">
                <a:extLst>
                  <a:ext uri="{FF2B5EF4-FFF2-40B4-BE49-F238E27FC236}">
                    <a16:creationId xmlns:a16="http://schemas.microsoft.com/office/drawing/2014/main" id="{2CED1BE3-5359-4848-8380-4B9102BCB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74169" y="1258999"/>
                <a:ext cx="2598737" cy="6111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7D72D7D-5524-42B7-A8EF-27C92B3E0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2035015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B79C-B9BA-4550-A699-4459CFF7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99" name="Rectangle 5">
                <a:extLst>
                  <a:ext uri="{FF2B5EF4-FFF2-40B4-BE49-F238E27FC236}">
                    <a16:creationId xmlns:a16="http://schemas.microsoft.com/office/drawing/2014/main" id="{12983A4C-E63C-40DD-98E9-62F9E7D506E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noFill/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Sometimes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is not expressed as an explicit function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 To determine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follow these steps: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Differentiate both sides with respect to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Collect all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terms on one side and solve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9699" name="Rectangle 5">
                <a:extLst>
                  <a:ext uri="{FF2B5EF4-FFF2-40B4-BE49-F238E27FC236}">
                    <a16:creationId xmlns:a16="http://schemas.microsoft.com/office/drawing/2014/main" id="{12983A4C-E63C-40DD-98E9-62F9E7D506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2C3196-7E4B-4B38-8FF6-C8FBB2FBF252}"/>
                  </a:ext>
                </a:extLst>
              </p:cNvPr>
              <p:cNvSpPr txBox="1"/>
              <p:nvPr/>
            </p:nvSpPr>
            <p:spPr>
              <a:xfrm>
                <a:off x="668564" y="2172441"/>
                <a:ext cx="4572000" cy="1109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  <a:latin typeface="Helvetica Light" panose="020B0403020202020204"/>
                  </a:rPr>
                  <a:t>Example: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 from</a:t>
                </a:r>
              </a:p>
              <a:p>
                <a:pPr marL="0" indent="0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a)</a:t>
                </a:r>
                <a:r>
                  <a:rPr lang="en-US" sz="1200" dirty="0">
                    <a:solidFill>
                      <a:srgbClr val="006600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altLang="en-US" sz="1200" dirty="0">
                    <a:solidFill>
                      <a:srgbClr val="006600"/>
                    </a:solidFill>
                    <a:latin typeface="Helvetica Light" panose="020B0403020202020204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b)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dirty="0">
                    <a:solidFill>
                      <a:srgbClr val="006600"/>
                    </a:solidFill>
                    <a:latin typeface="Helvetica Light" panose="020B0403020202020204"/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(1,2)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2C3196-7E4B-4B38-8FF6-C8FBB2FBF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64" y="2172441"/>
                <a:ext cx="4572000" cy="1109791"/>
              </a:xfrm>
              <a:prstGeom prst="rect">
                <a:avLst/>
              </a:prstGeom>
              <a:blipFill>
                <a:blip r:embed="rId3"/>
                <a:stretch>
                  <a:fillRect l="-133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F6D4A-C5BC-41CA-8E98-32FB407C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6FA4F-3F19-433C-BF29-1672B5B05F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5"/>
                <a:ext cx="7886700" cy="354893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a) 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0⇒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1+3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en-US" sz="1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b)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e>
                          </m:d>
                        </m:sub>
                      </m:sSub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6FA4F-3F19-433C-BF29-1672B5B05F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7886700" cy="354893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9497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1EF9A-41B8-4DAD-9336-22D0E9BA3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Logarithmic Differentiation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2" name="Rectangle 3">
                <a:extLst>
                  <a:ext uri="{FF2B5EF4-FFF2-40B4-BE49-F238E27FC236}">
                    <a16:creationId xmlns:a16="http://schemas.microsoft.com/office/drawing/2014/main" id="{824E0DD8-AACD-4E99-8606-8390D772018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noFill/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Sometimes to differentiate a function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, it is easier first to take natural log from both sides and take the derivative from the natural log function. In that case, follow these steps:</a:t>
                </a:r>
              </a:p>
              <a:p>
                <a:pPr marL="400050" indent="-400050">
                  <a:buClr>
                    <a:schemeClr val="tx1"/>
                  </a:buClr>
                  <a:buFontTx/>
                  <a:buAutoNum type="arabicPeriod"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Take the natural logarithm of both sides which gives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en-US" sz="1200" dirty="0">
                    <a:solidFill>
                      <a:srgbClr val="006600"/>
                    </a:solidFill>
                  </a:rPr>
                  <a:t>.</a:t>
                </a:r>
                <a:endParaRPr lang="en-US" altLang="en-US" sz="1200" dirty="0"/>
              </a:p>
              <a:p>
                <a:pPr marL="400050" indent="-400050">
                  <a:buClr>
                    <a:schemeClr val="tx1"/>
                  </a:buClr>
                  <a:buFontTx/>
                  <a:buAutoNum type="arabicPeriod"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Differentiate both sides with respect to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400050" indent="-400050">
                  <a:buClr>
                    <a:schemeClr val="tx1"/>
                  </a:buClr>
                  <a:buFontTx/>
                  <a:buAutoNum type="arabicPeriod"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Solve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Example:</a:t>
                </a:r>
                <a:r>
                  <a:rPr lang="en-US" sz="1200" dirty="0">
                    <a:solidFill>
                      <a:schemeClr val="tx1"/>
                    </a:solidFill>
                  </a:rPr>
                  <a:t>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d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ad>
                          <m:ra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g>
                          <m:e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rad>
                      </m:den>
                    </m:f>
                  </m:oMath>
                </a14:m>
                <a:endParaRPr lang="en-US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92" name="Rectangle 3">
                <a:extLst>
                  <a:ext uri="{FF2B5EF4-FFF2-40B4-BE49-F238E27FC236}">
                    <a16:creationId xmlns:a16="http://schemas.microsoft.com/office/drawing/2014/main" id="{824E0DD8-AACD-4E99-8606-8390D77201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D0FFCC-928B-4B11-BF4C-4CED5083297D}"/>
                  </a:ext>
                </a:extLst>
              </p14:cNvPr>
              <p14:cNvContentPartPr/>
              <p14:nvPr/>
            </p14:nvContentPartPr>
            <p14:xfrm>
              <a:off x="1951874" y="395211"/>
              <a:ext cx="3960" cy="2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D0FFCC-928B-4B11-BF4C-4CED508329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2874" y="386211"/>
                <a:ext cx="21600" cy="20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315" name="Object 3">
                <a:extLst>
                  <a:ext uri="{FF2B5EF4-FFF2-40B4-BE49-F238E27FC236}">
                    <a16:creationId xmlns:a16="http://schemas.microsoft.com/office/drawing/2014/main" id="{ED25715D-E774-472B-B863-458D07092D9F}"/>
                  </a:ext>
                </a:extLst>
              </p:cNvPr>
              <p:cNvSpPr txBox="1"/>
              <p:nvPr/>
            </p:nvSpPr>
            <p:spPr bwMode="auto">
              <a:xfrm>
                <a:off x="455614" y="1394732"/>
                <a:ext cx="8394472" cy="27563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−5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ad>
                                <m:ra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g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rad>
                            </m:den>
                          </m:f>
                        </m:e>
                      </m:func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ad>
                        <m:ra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3(2) (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−2(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2(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br>
                  <a:rPr lang="en-US" sz="12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</a:br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ad>
                            <m:ra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g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den>
                          </m:f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endParaRPr lang="en-US" sz="12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3315" name="Object 3">
                <a:extLst>
                  <a:ext uri="{FF2B5EF4-FFF2-40B4-BE49-F238E27FC236}">
                    <a16:creationId xmlns:a16="http://schemas.microsoft.com/office/drawing/2014/main" id="{ED25715D-E774-472B-B863-458D07092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5614" y="1394732"/>
                <a:ext cx="8394472" cy="27563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C723DB4-6882-4B2A-857D-03A57EB6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6325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734A-9578-199E-0649-1EF87C8C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7398-018E-CCDE-C03F-444182D5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Accounts for 10% of your final grade.</a:t>
            </a:r>
            <a:endParaRPr lang="en-U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0000FF"/>
                </a:solidFill>
              </a:rPr>
              <a:t>Missed Classes:</a:t>
            </a:r>
            <a:endParaRPr lang="en-US" sz="1200" dirty="0">
              <a:solidFill>
                <a:srgbClr val="0000FF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Absences will reduce your grade proportionally.</a:t>
            </a:r>
          </a:p>
          <a:p>
            <a:r>
              <a:rPr lang="en-US" sz="1100" dirty="0">
                <a:solidFill>
                  <a:schemeClr val="tx1"/>
                </a:solidFill>
              </a:rPr>
              <a:t>Exceptions: Documented medical or extenuating circumstances.</a:t>
            </a:r>
            <a:endParaRPr lang="en-U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0000FF"/>
                </a:solidFill>
              </a:rPr>
              <a:t>Grace Period &amp; Late Policy:</a:t>
            </a:r>
            <a:endParaRPr lang="en-US" sz="1200" dirty="0">
              <a:solidFill>
                <a:srgbClr val="0000FF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15-minute grace period allowed</a:t>
            </a:r>
          </a:p>
          <a:p>
            <a:r>
              <a:rPr lang="en-US" sz="1100" dirty="0">
                <a:solidFill>
                  <a:schemeClr val="tx1"/>
                </a:solidFill>
              </a:rPr>
              <a:t>Arriving after grace period = “Late”</a:t>
            </a:r>
          </a:p>
          <a:p>
            <a:r>
              <a:rPr lang="en-US" sz="1100" dirty="0">
                <a:solidFill>
                  <a:schemeClr val="tx1"/>
                </a:solidFill>
              </a:rPr>
              <a:t>3 “Late” = 1 Absence </a:t>
            </a:r>
          </a:p>
          <a:p>
            <a:r>
              <a:rPr lang="en-US" sz="1100" dirty="0">
                <a:solidFill>
                  <a:schemeClr val="tx1"/>
                </a:solidFill>
              </a:rPr>
              <a:t>Exceptions: Documented extenuating circumstances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630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Unconstrained Optimization</a:t>
            </a:r>
          </a:p>
        </p:txBody>
      </p:sp>
    </p:spTree>
    <p:extLst>
      <p:ext uri="{BB962C8B-B14F-4D97-AF65-F5344CB8AC3E}">
        <p14:creationId xmlns:p14="http://schemas.microsoft.com/office/powerpoint/2010/main" val="5795821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28B4-F0F3-4AEC-A7E9-5677AFC49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Monotonic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3" name="Rectangle 2">
                <a:extLst>
                  <a:ext uri="{FF2B5EF4-FFF2-40B4-BE49-F238E27FC236}">
                    <a16:creationId xmlns:a16="http://schemas.microsoft.com/office/drawing/2014/main" id="{0FC3AE8E-CFEE-418A-B4F0-77671A8BCB7A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179095"/>
                <a:ext cx="4575572" cy="345362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100" b="1" dirty="0">
                    <a:solidFill>
                      <a:srgbClr val="C00000"/>
                    </a:solidFill>
                  </a:rPr>
                  <a:t>Definition:</a:t>
                </a:r>
                <a:r>
                  <a:rPr lang="en-US" altLang="en-US" sz="1100" b="1" dirty="0">
                    <a:solidFill>
                      <a:srgbClr val="0000FF"/>
                    </a:solidFill>
                  </a:rPr>
                  <a:t> </a:t>
                </a:r>
                <a:endParaRPr lang="en-US" sz="1100" b="1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 is </a:t>
                </a:r>
                <a:r>
                  <a:rPr lang="en-US" altLang="en-US" sz="1100" dirty="0">
                    <a:solidFill>
                      <a:srgbClr val="0000FF"/>
                    </a:solidFill>
                  </a:rPr>
                  <a:t>increasing</a:t>
                </a:r>
                <a:r>
                  <a:rPr lang="en-US" altLang="en-US" sz="1100" dirty="0">
                    <a:solidFill>
                      <a:schemeClr val="tx1"/>
                    </a:solidFill>
                  </a:rPr>
                  <a:t> if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1100" baseline="-25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 is </a:t>
                </a:r>
                <a:r>
                  <a:rPr lang="en-US" altLang="en-US" sz="1100" dirty="0">
                    <a:solidFill>
                      <a:srgbClr val="0000FF"/>
                    </a:solidFill>
                  </a:rPr>
                  <a:t>decreasing</a:t>
                </a:r>
                <a:r>
                  <a:rPr lang="en-US" altLang="en-US" sz="1100" dirty="0">
                    <a:solidFill>
                      <a:schemeClr val="tx1"/>
                    </a:solidFill>
                  </a:rPr>
                  <a:t> if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0723" name="Rectangle 2">
                <a:extLst>
                  <a:ext uri="{FF2B5EF4-FFF2-40B4-BE49-F238E27FC236}">
                    <a16:creationId xmlns:a16="http://schemas.microsoft.com/office/drawing/2014/main" id="{0FC3AE8E-CFEE-418A-B4F0-77671A8BCB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4575572" cy="345362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FC231D-CB16-66A4-5D6A-79B2EF4BCFD2}"/>
                  </a:ext>
                </a:extLst>
              </p:cNvPr>
              <p:cNvSpPr txBox="1"/>
              <p:nvPr/>
            </p:nvSpPr>
            <p:spPr>
              <a:xfrm>
                <a:off x="699027" y="3031527"/>
                <a:ext cx="4505195" cy="15856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100" dirty="0">
                    <a:latin typeface="Helvetica Ligh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latin typeface="Helvetica Light"/>
                  </a:rPr>
                  <a:t>is increasing, then by the definition: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latin typeface="Helvetica Light"/>
                  </a:rPr>
                  <a:t>for all</a:t>
                </a:r>
                <a:r>
                  <a:rPr lang="en-US" sz="11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11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1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1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100" dirty="0">
                  <a:solidFill>
                    <a:srgbClr val="006600"/>
                  </a:solidFill>
                  <a:latin typeface="Helvetica Ligh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100" dirty="0">
                    <a:latin typeface="Helvetica Ligh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latin typeface="Helvetica Light"/>
                  </a:rPr>
                  <a:t>is decreasing, then by the definition: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latin typeface="Helvetica Light"/>
                  </a:rPr>
                  <a:t>for all</a:t>
                </a:r>
                <a:r>
                  <a:rPr lang="en-US" sz="11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11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1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1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sz="1100" i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FC231D-CB16-66A4-5D6A-79B2EF4BC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27" y="3031527"/>
                <a:ext cx="4505195" cy="15856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3">
                <a:extLst>
                  <a:ext uri="{FF2B5EF4-FFF2-40B4-BE49-F238E27FC236}">
                    <a16:creationId xmlns:a16="http://schemas.microsoft.com/office/drawing/2014/main" id="{C5C39F3C-A47B-B62C-51E1-3C6DDD11C71D}"/>
                  </a:ext>
                </a:extLst>
              </p:cNvPr>
              <p:cNvSpPr txBox="1"/>
              <p:nvPr/>
            </p:nvSpPr>
            <p:spPr bwMode="auto">
              <a:xfrm>
                <a:off x="747976" y="2356804"/>
                <a:ext cx="4343273" cy="629916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100" dirty="0">
                    <a:latin typeface="Helvetica Ligh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latin typeface="Helvetica Light"/>
                  </a:rPr>
                  <a:t>is increasing, then: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≥0.</m:t>
                    </m:r>
                  </m:oMath>
                </a14:m>
                <a:endParaRPr lang="en-US" sz="1100" dirty="0">
                  <a:solidFill>
                    <a:srgbClr val="0000FF"/>
                  </a:solidFill>
                  <a:latin typeface="Helvetica Ligh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100" dirty="0">
                    <a:latin typeface="Helvetica Ligh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latin typeface="Helvetica Light"/>
                  </a:rPr>
                  <a:t>is decreasing, then: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≤0.</m:t>
                    </m:r>
                  </m:oMath>
                </a14:m>
                <a:endParaRPr lang="en-US" sz="1100" dirty="0">
                  <a:solidFill>
                    <a:srgbClr val="0000FF"/>
                  </a:solidFill>
                  <a:latin typeface="Helvetica Light"/>
                </a:endParaRPr>
              </a:p>
              <a:p>
                <a:pPr>
                  <a:lnSpc>
                    <a:spcPct val="150000"/>
                  </a:lnSpc>
                </a:pPr>
                <a:endParaRPr lang="en-US" sz="1100" b="1" dirty="0">
                  <a:solidFill>
                    <a:srgbClr val="0000FF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26" name="Object 3">
                <a:extLst>
                  <a:ext uri="{FF2B5EF4-FFF2-40B4-BE49-F238E27FC236}">
                    <a16:creationId xmlns:a16="http://schemas.microsoft.com/office/drawing/2014/main" id="{C5C39F3C-A47B-B62C-51E1-3C6DDD11C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7976" y="2356804"/>
                <a:ext cx="4343273" cy="629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45C8C9C-D7EA-8C44-B4AC-7648F7924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0575" y="1371626"/>
            <a:ext cx="3830511" cy="2116157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6DF5-E8F0-FE21-DF1B-CF7504449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BD872C-12C4-7FBE-3376-B8FB9C76DB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5"/>
                <a:ext cx="7886700" cy="1939662"/>
              </a:xfrm>
            </p:spPr>
            <p:txBody>
              <a:bodyPr>
                <a:normAutofit fontScale="92500"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altLang="en-US" sz="1200" b="1" dirty="0">
                    <a:solidFill>
                      <a:srgbClr val="C00000"/>
                    </a:solidFill>
                  </a:rPr>
                  <a:t>Definition:</a:t>
                </a:r>
                <a:r>
                  <a:rPr lang="en-US" altLang="en-US" sz="1200" b="1" dirty="0">
                    <a:solidFill>
                      <a:srgbClr val="0000FF"/>
                    </a:solidFill>
                  </a:rPr>
                  <a:t> </a:t>
                </a:r>
                <a:endParaRPr lang="en-US" sz="1200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/>
                    </a:solidFill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has a </a:t>
                </a:r>
                <a:r>
                  <a:rPr lang="en-US" sz="1200" dirty="0">
                    <a:solidFill>
                      <a:srgbClr val="0000FF"/>
                    </a:solidFill>
                  </a:rPr>
                  <a:t>relative (or local) maximum </a:t>
                </a:r>
                <a:r>
                  <a:rPr lang="en-US" sz="1200" dirty="0">
                    <a:solidFill>
                      <a:schemeClr val="tx1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if there is an open interval containing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on which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in the interval. The relative maximum value is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. A function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has a </a:t>
                </a:r>
                <a:r>
                  <a:rPr lang="en-US" sz="1200" dirty="0">
                    <a:solidFill>
                      <a:srgbClr val="0000FF"/>
                    </a:solidFill>
                  </a:rPr>
                  <a:t>relative (or local) minimum </a:t>
                </a:r>
                <a:r>
                  <a:rPr lang="en-US" sz="1200" dirty="0">
                    <a:solidFill>
                      <a:schemeClr val="tx1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if there is an open interval containing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on which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in the interval. The relative minimum value is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/>
                    </a:solidFill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has an </a:t>
                </a:r>
                <a:r>
                  <a:rPr lang="en-US" sz="1200" dirty="0">
                    <a:solidFill>
                      <a:srgbClr val="0000FF"/>
                    </a:solidFill>
                  </a:rPr>
                  <a:t>absolute (or global) maximum </a:t>
                </a:r>
                <a:r>
                  <a:rPr lang="en-US" sz="1200" dirty="0">
                    <a:solidFill>
                      <a:schemeClr val="tx1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in the domain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. The absolute maximum value is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. A function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has an </a:t>
                </a:r>
                <a:r>
                  <a:rPr lang="en-US" sz="1200" dirty="0">
                    <a:solidFill>
                      <a:srgbClr val="0000FF"/>
                    </a:solidFill>
                  </a:rPr>
                  <a:t>absolute (or global) minimum </a:t>
                </a:r>
                <a:r>
                  <a:rPr lang="en-US" sz="1200" dirty="0">
                    <a:solidFill>
                      <a:schemeClr val="tx1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in the domain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. The absolute minimum value is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BD872C-12C4-7FBE-3376-B8FB9C76DB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7886700" cy="193966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0A792F3-355D-152D-4423-3E84E68C7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36" y="3184907"/>
            <a:ext cx="4915041" cy="171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828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906" y="273844"/>
            <a:ext cx="7963444" cy="752851"/>
          </a:xfrm>
        </p:spPr>
        <p:txBody>
          <a:bodyPr/>
          <a:lstStyle/>
          <a:p>
            <a:r>
              <a:rPr lang="en-US" dirty="0"/>
              <a:t>First Order Necessary Condition (FONC)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C8B968-DE21-4076-865C-E5422D078B79}"/>
                  </a:ext>
                </a:extLst>
              </p:cNvPr>
              <p:cNvSpPr txBox="1"/>
              <p:nvPr/>
            </p:nvSpPr>
            <p:spPr>
              <a:xfrm>
                <a:off x="704037" y="1584287"/>
                <a:ext cx="4828083" cy="16280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100" dirty="0">
                    <a:latin typeface="Helvetica Light"/>
                  </a:rPr>
                  <a:t>Suppose, for example,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latin typeface="Helvetica Light"/>
                  </a:rPr>
                  <a:t>is a relative minimum. Then: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&gt;0⇒</m:t>
                    </m:r>
                    <m:sSup>
                      <m:sSup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10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  <m:r>
                      <a:rPr lang="en-US" sz="1100" i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100" i="1" dirty="0">
                    <a:solidFill>
                      <a:srgbClr val="006600"/>
                    </a:solidFill>
                  </a:rPr>
                  <a:t> </a:t>
                </a:r>
                <a:r>
                  <a:rPr lang="en-US" sz="1100" dirty="0">
                    <a:latin typeface="Helvetica Light"/>
                  </a:rPr>
                  <a:t>(right derivative)</a:t>
                </a:r>
                <a:endParaRPr lang="en-US" sz="1100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&lt;0⇒</m:t>
                    </m:r>
                    <m:sSup>
                      <m:sSup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10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  <m:r>
                      <a:rPr lang="en-US" sz="1100" i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100" i="1" dirty="0">
                    <a:solidFill>
                      <a:srgbClr val="006600"/>
                    </a:solidFill>
                  </a:rPr>
                  <a:t> </a:t>
                </a:r>
                <a:r>
                  <a:rPr lang="en-US" sz="1100" dirty="0">
                    <a:latin typeface="Helvetica Light"/>
                  </a:rPr>
                  <a:t>(left derivative)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00" dirty="0">
                    <a:latin typeface="Helvetica Light"/>
                  </a:rPr>
                  <a:t>The left and right derivatives must be equal (otherwise, the limit would not exist).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100" i="1" dirty="0">
                    <a:solidFill>
                      <a:srgbClr val="0066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C8B968-DE21-4076-865C-E5422D078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37" y="1584287"/>
                <a:ext cx="4828083" cy="1628074"/>
              </a:xfrm>
              <a:prstGeom prst="rect">
                <a:avLst/>
              </a:prstGeom>
              <a:blipFill>
                <a:blip r:embed="rId2"/>
                <a:stretch>
                  <a:fillRect b="-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/>
              <p:nvPr/>
            </p:nvSpPr>
            <p:spPr bwMode="auto">
              <a:xfrm>
                <a:off x="743804" y="1062037"/>
                <a:ext cx="6754276" cy="459786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100" dirty="0">
                    <a:latin typeface="Helvetica Ligh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100" dirty="0">
                    <a:latin typeface="Helvetica Light"/>
                  </a:rPr>
                  <a:t> is differentiable and </a:t>
                </a:r>
                <a14:m>
                  <m:oMath xmlns:m="http://schemas.openxmlformats.org/officeDocument/2006/math">
                    <m:r>
                      <a:rPr lang="en-US" sz="11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1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100" dirty="0">
                    <a:latin typeface="Helvetica Light"/>
                  </a:rPr>
                  <a:t> is a relative extrema, then: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′(</m:t>
                        </m:r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sz="1100" dirty="0">
                    <a:latin typeface="Helvetica Light"/>
                  </a:rPr>
                  <a:t>. </a:t>
                </a:r>
                <a:endParaRPr lang="en-US" sz="1100" dirty="0">
                  <a:solidFill>
                    <a:srgbClr val="0000FF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3804" y="1062037"/>
                <a:ext cx="6754276" cy="4597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F424C49-4A10-223E-A7CD-0320DEDC4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10" y="1584287"/>
            <a:ext cx="3236302" cy="148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322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906" y="273844"/>
            <a:ext cx="7963444" cy="752851"/>
          </a:xfrm>
        </p:spPr>
        <p:txBody>
          <a:bodyPr/>
          <a:lstStyle/>
          <a:p>
            <a:r>
              <a:rPr lang="en-US" dirty="0"/>
              <a:t>First Order Necessary Condition (FONC)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/>
              <p:nvPr/>
            </p:nvSpPr>
            <p:spPr bwMode="auto">
              <a:xfrm>
                <a:off x="743803" y="1062037"/>
                <a:ext cx="7126567" cy="1112929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100" dirty="0">
                    <a:latin typeface="Helvetica Light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100" dirty="0">
                    <a:latin typeface="Helvetica Light"/>
                  </a:rPr>
                  <a:t> is continuous on an open interval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100" dirty="0">
                    <a:latin typeface="Helvetica Light"/>
                  </a:rPr>
                  <a:t> that contains the critical value a and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100" dirty="0">
                    <a:latin typeface="Helvetica Light"/>
                  </a:rPr>
                  <a:t> is differentiable on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100" dirty="0">
                    <a:latin typeface="Helvetica Light"/>
                  </a:rPr>
                  <a:t>, except possibly at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100" dirty="0">
                    <a:latin typeface="Helvetica Light"/>
                  </a:rPr>
                  <a:t>. Then: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00" dirty="0">
                    <a:latin typeface="Helvetica Light"/>
                  </a:rPr>
                  <a:t>1. If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100" dirty="0">
                    <a:latin typeface="Helvetica Light"/>
                  </a:rPr>
                  <a:t>changes from positive to negative as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100" dirty="0">
                    <a:latin typeface="Helvetica Light"/>
                  </a:rPr>
                  <a:t> increases through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100" dirty="0">
                    <a:latin typeface="Helvetica Ligh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100" dirty="0">
                    <a:latin typeface="Helvetica Light"/>
                  </a:rPr>
                  <a:t> has a relative maximum at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100" dirty="0">
                    <a:latin typeface="Helvetica Light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00" dirty="0">
                    <a:latin typeface="Helvetica Light"/>
                  </a:rPr>
                  <a:t>2. If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100" dirty="0">
                    <a:latin typeface="Helvetica Light"/>
                  </a:rPr>
                  <a:t>changes from negative to positive as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100" dirty="0">
                    <a:latin typeface="Helvetica Light"/>
                  </a:rPr>
                  <a:t> increases through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100" dirty="0">
                    <a:latin typeface="Helvetica Ligh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100" dirty="0">
                    <a:latin typeface="Helvetica Light"/>
                  </a:rPr>
                  <a:t> has a relative minimum at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100" dirty="0">
                    <a:latin typeface="Helvetica Light"/>
                  </a:rPr>
                  <a:t>. </a:t>
                </a:r>
                <a:endParaRPr lang="en-US" sz="1100" dirty="0">
                  <a:solidFill>
                    <a:srgbClr val="0000FF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3803" y="1062037"/>
                <a:ext cx="7126567" cy="11129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75596A2C-02A9-6367-B501-EC4BE5FAB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461" y="2367644"/>
            <a:ext cx="2384952" cy="2302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E7639D-8D87-9B61-1738-DFD003C4A4CD}"/>
                  </a:ext>
                </a:extLst>
              </p:cNvPr>
              <p:cNvSpPr txBox="1"/>
              <p:nvPr/>
            </p:nvSpPr>
            <p:spPr>
              <a:xfrm>
                <a:off x="6443254" y="3017447"/>
                <a:ext cx="80336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0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&lt;0 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E7639D-8D87-9B61-1738-DFD003C4A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254" y="3017447"/>
                <a:ext cx="803366" cy="246221"/>
              </a:xfrm>
              <a:prstGeom prst="rect">
                <a:avLst/>
              </a:prstGeom>
              <a:blipFill>
                <a:blip r:embed="rId4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BEB77E-A952-0F9F-8A36-F2AA9D250C74}"/>
                  </a:ext>
                </a:extLst>
              </p:cNvPr>
              <p:cNvSpPr txBox="1"/>
              <p:nvPr/>
            </p:nvSpPr>
            <p:spPr>
              <a:xfrm>
                <a:off x="7287986" y="3927493"/>
                <a:ext cx="80336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0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&lt;0 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BEB77E-A952-0F9F-8A36-F2AA9D250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986" y="3927493"/>
                <a:ext cx="803366" cy="246221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CAD7D2AF-8BB5-496F-AC25-00237BB35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595" y="2571750"/>
            <a:ext cx="4092234" cy="188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036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7D888-82D5-4C22-BD2D-16DA7520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(Local) Extrema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8" name="Rectangle 3">
                <a:extLst>
                  <a:ext uri="{FF2B5EF4-FFF2-40B4-BE49-F238E27FC236}">
                    <a16:creationId xmlns:a16="http://schemas.microsoft.com/office/drawing/2014/main" id="{043F3E41-70ED-4B8E-B888-7E90B4EB778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en-US" sz="1200" b="1" dirty="0">
                    <a:latin typeface="Helvetica Light" panose="020B0403020202020204"/>
                  </a:rPr>
                  <a:t>Example: </a:t>
                </a:r>
                <a:r>
                  <a:rPr lang="en-US" altLang="en-US" sz="1200" dirty="0">
                    <a:latin typeface="Helvetica Light" panose="020B0403020202020204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m:rPr>
                        <m:nor/>
                      </m:rPr>
                      <a:rPr lang="en-US" sz="1200">
                        <a:solidFill>
                          <a:srgbClr val="006600"/>
                        </a:solidFill>
                        <a:latin typeface="Helvetica Light" panose="020B0403020202020204"/>
                      </a:rPr>
                      <m:t>  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6600"/>
                        </a:solidFill>
                        <a:latin typeface="Helvetica Light" panose="020B0403020202020204"/>
                      </a:rPr>
                      <m:t>for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66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≠−1</m:t>
                    </m:r>
                  </m:oMath>
                </a14:m>
                <a:r>
                  <a:rPr lang="en-US" altLang="en-US" sz="1200" i="1" dirty="0">
                    <a:latin typeface="Helvetica Light" panose="020B0403020202020204"/>
                  </a:rPr>
                  <a:t>, </a:t>
                </a:r>
                <a:r>
                  <a:rPr lang="en-US" altLang="en-US" sz="1200" dirty="0">
                    <a:latin typeface="Helvetica Light" panose="020B0403020202020204"/>
                  </a:rPr>
                  <a:t>determine the critical points and whether each is a relative minimum or maximum.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en-US" sz="1400" b="1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1028" name="Rectangle 3">
                <a:extLst>
                  <a:ext uri="{FF2B5EF4-FFF2-40B4-BE49-F238E27FC236}">
                    <a16:creationId xmlns:a16="http://schemas.microsoft.com/office/drawing/2014/main" id="{043F3E41-70ED-4B8E-B888-7E90B4EB7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8261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7D888-82D5-4C22-BD2D-16DA7520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8" name="Rectangle 3">
                <a:extLst>
                  <a:ext uri="{FF2B5EF4-FFF2-40B4-BE49-F238E27FC236}">
                    <a16:creationId xmlns:a16="http://schemas.microsoft.com/office/drawing/2014/main" id="{043F3E41-70ED-4B8E-B888-7E90B4EB778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US" sz="1200">
                          <a:solidFill>
                            <a:srgbClr val="006600"/>
                          </a:solidFill>
                          <a:latin typeface="Helvetica Light" panose="020B0403020202020204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  <a:latin typeface="Helvetica Light" panose="020B0403020202020204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6600"/>
                          </a:solidFill>
                          <a:latin typeface="Helvetica Light" panose="020B0403020202020204"/>
                        </a:rPr>
                        <m:t> 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≠−1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en-US" sz="1200" dirty="0">
                  <a:solidFill>
                    <a:schemeClr val="tx1"/>
                  </a:solidFill>
                  <a:latin typeface="Helvetica Light" panose="020B0403020202020204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en-US" sz="1200" dirty="0">
                    <a:latin typeface="Helvetica Light" panose="020B0403020202020204"/>
                  </a:rPr>
                  <a:t>Setting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rgbClr val="006600"/>
                    </a:solidFill>
                    <a:latin typeface="Helvetica Light" panose="020B0403020202020204"/>
                  </a:rPr>
                  <a:t> </a:t>
                </a:r>
                <a:r>
                  <a:rPr lang="en-US" altLang="en-US" sz="1200" dirty="0">
                    <a:latin typeface="Helvetica Light" panose="020B0403020202020204"/>
                  </a:rPr>
                  <a:t>gives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=−3,1.</m:t>
                    </m:r>
                  </m:oMath>
                </a14:m>
                <a:endParaRPr lang="en-US" sz="1200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>
                  <a:buFontTx/>
                  <a:buNone/>
                </a:pPr>
                <a:endParaRPr lang="en-US" altLang="en-US" sz="12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1028" name="Rectangle 3">
                <a:extLst>
                  <a:ext uri="{FF2B5EF4-FFF2-40B4-BE49-F238E27FC236}">
                    <a16:creationId xmlns:a16="http://schemas.microsoft.com/office/drawing/2014/main" id="{043F3E41-70ED-4B8E-B888-7E90B4EB7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2013B2A-CDC0-85ED-D0D5-B7DEB98C7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7" y="2630899"/>
            <a:ext cx="4379469" cy="1837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2CCFF2-CCC3-5BDB-1DC1-9644BF084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472" y="1463861"/>
            <a:ext cx="2496592" cy="295796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06557-1468-4A2B-BD3A-1E2F71D0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Extrema on a Closed Interval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E413629E-9687-C60A-191A-28749F8D13B6}"/>
              </a:ext>
            </a:extLst>
          </p:cNvPr>
          <p:cNvSpPr txBox="1"/>
          <p:nvPr/>
        </p:nvSpPr>
        <p:spPr bwMode="auto">
          <a:xfrm>
            <a:off x="725880" y="1133052"/>
            <a:ext cx="7451677" cy="677889"/>
          </a:xfrm>
          <a:prstGeom prst="rect">
            <a:avLst/>
          </a:prstGeom>
          <a:solidFill>
            <a:srgbClr val="E5F5FF"/>
          </a:solidFill>
          <a:ln>
            <a:solidFill>
              <a:srgbClr val="0D2234"/>
            </a:solidFill>
          </a:ln>
          <a:effectLst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1100" b="1" dirty="0">
                <a:solidFill>
                  <a:srgbClr val="C00000"/>
                </a:solidFill>
                <a:latin typeface="Helvetica Light" panose="020B0403020202020204"/>
              </a:rPr>
              <a:t>Extreme-Value Theorem: </a:t>
            </a:r>
            <a:r>
              <a:rPr lang="en-US" altLang="en-US" sz="1100" dirty="0">
                <a:latin typeface="Helvetica Light" panose="020B0403020202020204"/>
              </a:rPr>
              <a:t>If a function is </a:t>
            </a:r>
            <a:r>
              <a:rPr lang="en-US" altLang="en-US" sz="1100" dirty="0">
                <a:solidFill>
                  <a:srgbClr val="0000FF"/>
                </a:solidFill>
                <a:latin typeface="Helvetica Light" panose="020B0403020202020204"/>
              </a:rPr>
              <a:t>continuous</a:t>
            </a:r>
            <a:r>
              <a:rPr lang="en-US" altLang="en-US" sz="1100" dirty="0">
                <a:latin typeface="Helvetica Light" panose="020B0403020202020204"/>
              </a:rPr>
              <a:t> on a closed interval, then the function has a </a:t>
            </a:r>
            <a:r>
              <a:rPr lang="en-US" altLang="en-US" sz="1100" dirty="0">
                <a:solidFill>
                  <a:srgbClr val="0000FF"/>
                </a:solidFill>
                <a:latin typeface="Helvetica Light" panose="020B0403020202020204"/>
              </a:rPr>
              <a:t>maximum value and a</a:t>
            </a:r>
            <a:r>
              <a:rPr lang="en-US" altLang="en-US" sz="1100" b="1" dirty="0">
                <a:solidFill>
                  <a:srgbClr val="0000FF"/>
                </a:solidFill>
                <a:latin typeface="Helvetica Light" panose="020B0403020202020204"/>
              </a:rPr>
              <a:t> </a:t>
            </a:r>
            <a:r>
              <a:rPr lang="en-US" altLang="en-US" sz="1100" dirty="0">
                <a:solidFill>
                  <a:srgbClr val="0000FF"/>
                </a:solidFill>
                <a:latin typeface="Helvetica Light" panose="020B0403020202020204"/>
              </a:rPr>
              <a:t>minimum </a:t>
            </a:r>
            <a:r>
              <a:rPr lang="en-US" altLang="en-US" sz="1100" dirty="0">
                <a:latin typeface="Helvetica Light" panose="020B0403020202020204"/>
              </a:rPr>
              <a:t>value on that interval.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5647E2-E68A-7741-D050-A2D09621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839" y="2145962"/>
            <a:ext cx="5762321" cy="237319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D41E36-C2B0-4118-81D4-FE1B0025A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688" y="872118"/>
            <a:ext cx="2712747" cy="25768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A7BDA-3584-4D05-BFE9-02D3668E2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Extrema on a Closed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3" name="Rectangle 3">
                <a:extLst>
                  <a:ext uri="{FF2B5EF4-FFF2-40B4-BE49-F238E27FC236}">
                    <a16:creationId xmlns:a16="http://schemas.microsoft.com/office/drawing/2014/main" id="{DAA5911C-778F-458F-9439-60AC8C8636A0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49" y="2514601"/>
                <a:ext cx="5575329" cy="2118122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300" b="1" dirty="0">
                    <a:solidFill>
                      <a:schemeClr val="tx1"/>
                    </a:solidFill>
                  </a:rPr>
                  <a:t>Example: </a:t>
                </a:r>
                <a:r>
                  <a:rPr lang="en-US" altLang="en-US" sz="1300" dirty="0">
                    <a:solidFill>
                      <a:schemeClr val="tx1"/>
                    </a:solidFill>
                  </a:rPr>
                  <a:t>Find absolute extrema for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3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3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3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r>
                  <a:rPr lang="en-US" altLang="en-US" sz="1300" i="1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en-US" sz="1300" dirty="0">
                    <a:solidFill>
                      <a:schemeClr val="tx1"/>
                    </a:solidFill>
                  </a:rPr>
                  <a:t>over the closed interval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[1,4]</m:t>
                    </m:r>
                  </m:oMath>
                </a14:m>
                <a:r>
                  <a:rPr lang="en-US" altLang="en-US" sz="13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300" b="1" dirty="0">
                    <a:solidFill>
                      <a:schemeClr val="tx1"/>
                    </a:solidFill>
                  </a:rPr>
                  <a:t>Solution: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300" dirty="0">
                    <a:solidFill>
                      <a:schemeClr val="tx1"/>
                    </a:solidFill>
                  </a:rPr>
                  <a:t>Step 1:</a:t>
                </a:r>
                <a:r>
                  <a:rPr lang="en-US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3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sz="13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3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endParaRPr lang="en-US" altLang="en-US" sz="13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300" dirty="0">
                    <a:solidFill>
                      <a:schemeClr val="tx1"/>
                    </a:solidFill>
                  </a:rPr>
                  <a:t>Step 2:</a:t>
                </a:r>
                <a:r>
                  <a:rPr lang="en-US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3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3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=5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11574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3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(</m:t>
                    </m:r>
                    <m:r>
                      <m:rPr>
                        <m:nor/>
                      </m:rPr>
                      <a:rPr lang="en-US" sz="13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values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of</m:t>
                    </m:r>
                    <m:r>
                      <a:rPr lang="en-US" sz="13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at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3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the</m:t>
                    </m:r>
                    <m:r>
                      <m:rPr>
                        <m:nor/>
                      </m:rPr>
                      <a:rPr lang="en-US" sz="13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endpoints</m:t>
                    </m:r>
                    <m:r>
                      <m:rPr>
                        <m:nor/>
                      </m:rPr>
                      <a:rPr lang="en-US" sz="13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)</m:t>
                    </m:r>
                  </m:oMath>
                </a14:m>
                <a:endParaRPr lang="en-US" sz="13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300" dirty="0">
                    <a:solidFill>
                      <a:srgbClr val="000000"/>
                    </a:solidFill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3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115740"/>
                        </a:solidFill>
                        <a:latin typeface="Helvetica Light" panose="020B0403020202020204"/>
                      </a:rPr>
                      <m:t>  </m:t>
                    </m:r>
                    <m:r>
                      <m:rPr>
                        <m:nor/>
                      </m:rPr>
                      <a:rPr lang="en-US" sz="13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(</m:t>
                    </m:r>
                    <m:r>
                      <m:rPr>
                        <m:nor/>
                      </m:rPr>
                      <a:rPr lang="en-US" sz="13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value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of</m:t>
                    </m:r>
                    <m:r>
                      <m:rPr>
                        <m:nor/>
                      </m:rPr>
                      <a:rPr lang="en-US" sz="13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at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3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the</m:t>
                    </m:r>
                    <m:r>
                      <m:rPr>
                        <m:nor/>
                      </m:rPr>
                      <a:rPr lang="en-US" sz="13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critical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value</m:t>
                    </m:r>
                    <m:r>
                      <m:rPr>
                        <m:nor/>
                      </m:rPr>
                      <a:rPr lang="en-US" sz="13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)</m:t>
                    </m:r>
                  </m:oMath>
                </a14:m>
                <a:endParaRPr lang="en-US" sz="13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300" dirty="0">
                    <a:solidFill>
                      <a:schemeClr val="tx1"/>
                    </a:solidFill>
                    <a:latin typeface="Helvetica Light" panose="020B0403020202020204"/>
                  </a:rPr>
                  <a:t>            Max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is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3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=5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66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and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3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M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in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is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3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en-US" sz="1300" dirty="0">
                  <a:solidFill>
                    <a:srgbClr val="11574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en-US" sz="14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en-US" sz="1400" dirty="0"/>
              </a:p>
            </p:txBody>
          </p:sp>
        </mc:Choice>
        <mc:Fallback xmlns="">
          <p:sp>
            <p:nvSpPr>
              <p:cNvPr id="35843" name="Rectangle 3">
                <a:extLst>
                  <a:ext uri="{FF2B5EF4-FFF2-40B4-BE49-F238E27FC236}">
                    <a16:creationId xmlns:a16="http://schemas.microsoft.com/office/drawing/2014/main" id="{DAA5911C-778F-458F-9439-60AC8C8636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2514601"/>
                <a:ext cx="5575329" cy="211812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5F8E7B48-91CF-7532-93FB-9D8D19B76C6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49" y="1179095"/>
                <a:ext cx="5477169" cy="1266925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00050" indent="-400050">
                  <a:lnSpc>
                    <a:spcPct val="150000"/>
                  </a:lnSpc>
                  <a:buClr>
                    <a:schemeClr val="tx1"/>
                  </a:buClr>
                  <a:buFontTx/>
                  <a:buAutoNum type="arabicPeriod"/>
                </a:pPr>
                <a:r>
                  <a:rPr lang="en-US" altLang="en-US" sz="1100" dirty="0">
                    <a:solidFill>
                      <a:schemeClr val="tx1"/>
                    </a:solidFill>
                  </a:rPr>
                  <a:t>Find the critical values of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400050" indent="-400050">
                  <a:lnSpc>
                    <a:spcPct val="150000"/>
                  </a:lnSpc>
                  <a:buClr>
                    <a:schemeClr val="tx1"/>
                  </a:buClr>
                  <a:buFontTx/>
                  <a:buAutoNum type="arabicPeriod"/>
                </a:pPr>
                <a:r>
                  <a:rPr lang="en-US" altLang="en-US" sz="1100" dirty="0">
                    <a:solidFill>
                      <a:schemeClr val="tx1"/>
                    </a:solidFill>
                  </a:rPr>
                  <a:t>Evaluate 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en-US" sz="1100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1100" dirty="0">
                    <a:solidFill>
                      <a:schemeClr val="tx1"/>
                    </a:solidFill>
                  </a:rPr>
                  <a:t>at the endpoints 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1100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11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en-US" sz="1100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1100" dirty="0">
                    <a:solidFill>
                      <a:schemeClr val="tx1"/>
                    </a:solidFill>
                  </a:rPr>
                  <a:t>and at the critical values in </a:t>
                </a:r>
                <a14:m>
                  <m:oMath xmlns:m="http://schemas.openxmlformats.org/officeDocument/2006/math">
                    <m:r>
                      <a:rPr lang="en-US" alt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1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.</a:t>
                </a:r>
              </a:p>
              <a:p>
                <a:pPr marL="400050" indent="-400050">
                  <a:lnSpc>
                    <a:spcPct val="150000"/>
                  </a:lnSpc>
                  <a:buClr>
                    <a:schemeClr val="tx1"/>
                  </a:buClr>
                  <a:buFontTx/>
                  <a:buAutoNum type="arabicPeriod"/>
                </a:pPr>
                <a:r>
                  <a:rPr lang="en-US" altLang="en-US" sz="1100" dirty="0">
                    <a:solidFill>
                      <a:schemeClr val="tx1"/>
                    </a:solidFill>
                  </a:rPr>
                  <a:t>The maximum value of 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en-US" sz="1100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1100" dirty="0">
                    <a:solidFill>
                      <a:schemeClr val="tx1"/>
                    </a:solidFill>
                  </a:rPr>
                  <a:t>is the greatest value found in step 2. The minimum value is the least value found in step 2.</a:t>
                </a:r>
                <a:endParaRPr lang="en-US" altLang="en-US" sz="1100" dirty="0"/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5F8E7B48-91CF-7532-93FB-9D8D19B76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179095"/>
                <a:ext cx="5477169" cy="1266925"/>
              </a:xfrm>
              <a:prstGeom prst="rect">
                <a:avLst/>
              </a:prstGeom>
              <a:blipFill>
                <a:blip r:embed="rId4"/>
                <a:stretch>
                  <a:fillRect b="-28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/>
              <p:nvPr/>
            </p:nvSpPr>
            <p:spPr bwMode="auto">
              <a:xfrm>
                <a:off x="743803" y="1062035"/>
                <a:ext cx="7628671" cy="1388272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en-US" sz="1100" b="1" dirty="0">
                    <a:solidFill>
                      <a:srgbClr val="C00000"/>
                    </a:solidFill>
                    <a:latin typeface="Helvetica Light" panose="020B0403020202020204"/>
                  </a:rPr>
                  <a:t>Analytic Function: </a:t>
                </a:r>
                <a:r>
                  <a:rPr lang="en-US" sz="1100" dirty="0">
                    <a:latin typeface="Helvetica Light"/>
                  </a:rPr>
                  <a:t>An analytic function is one that can be written as an infinite sum (a power series) of terms around a certain point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latin typeface="Helvetica Light"/>
                  </a:rPr>
                  <a:t>in its domain.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100" b="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100" dirty="0">
                    <a:latin typeface="Helvetica Light"/>
                  </a:rPr>
                  <a:t>is called the </a:t>
                </a:r>
                <a:r>
                  <a:rPr lang="en-US" sz="1100" dirty="0">
                    <a:solidFill>
                      <a:srgbClr val="0000FF"/>
                    </a:solidFill>
                    <a:latin typeface="Helvetica Light"/>
                  </a:rPr>
                  <a:t>point of expansion</a:t>
                </a:r>
                <a:r>
                  <a:rPr lang="en-US" sz="1100" dirty="0">
                    <a:latin typeface="Helvetica Light"/>
                  </a:rPr>
                  <a:t> or </a:t>
                </a:r>
                <a:r>
                  <a:rPr lang="en-US" sz="1100" dirty="0">
                    <a:solidFill>
                      <a:srgbClr val="0000FF"/>
                    </a:solidFill>
                    <a:latin typeface="Helvetica Light"/>
                  </a:rPr>
                  <a:t>starting point</a:t>
                </a:r>
                <a:r>
                  <a:rPr lang="en-US" sz="1100" dirty="0">
                    <a:latin typeface="Helvetica Light"/>
                  </a:rPr>
                  <a:t>:</a:t>
                </a:r>
                <a:r>
                  <a:rPr lang="en-US" sz="1100" b="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1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1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+⋯.</m:t>
                      </m:r>
                    </m:oMath>
                  </m:oMathPara>
                </a14:m>
                <a:endParaRPr lang="en-US" sz="1100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100" dirty="0">
                    <a:latin typeface="Helvetica Ligh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100" dirty="0">
                    <a:latin typeface="Helvetica Light"/>
                  </a:rPr>
                  <a:t> are coefficients.</a:t>
                </a:r>
              </a:p>
              <a:p>
                <a:endParaRPr lang="en-US" sz="1100" i="1" dirty="0">
                  <a:solidFill>
                    <a:srgbClr val="006600"/>
                  </a:solidFill>
                </a:endParaRPr>
              </a:p>
              <a:p>
                <a:endParaRPr lang="en-US" sz="1100" i="1" dirty="0">
                  <a:solidFill>
                    <a:srgbClr val="006600"/>
                  </a:solidFill>
                </a:endParaRPr>
              </a:p>
              <a:p>
                <a:r>
                  <a:rPr lang="en-US" altLang="en-US" sz="1100" b="1" dirty="0">
                    <a:solidFill>
                      <a:srgbClr val="C00000"/>
                    </a:solidFill>
                    <a:latin typeface="Helvetica Light" panose="020B0403020202020204"/>
                  </a:rPr>
                  <a:t>Question: </a:t>
                </a:r>
                <a:r>
                  <a:rPr lang="en-US" sz="1100" dirty="0">
                    <a:latin typeface="Helvetica Light"/>
                  </a:rPr>
                  <a:t>How can we determine the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1100" dirty="0">
                    <a:latin typeface="Helvetica Light"/>
                  </a:rPr>
                  <a:t> ? (The main point is the use of derivatives!)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b="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b="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b="1" i="1" dirty="0">
                  <a:solidFill>
                    <a:srgbClr val="006600"/>
                  </a:solidFill>
                </a:endParaRPr>
              </a:p>
              <a:p>
                <a:endParaRPr lang="en-US" sz="1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endParaRPr lang="en-US" sz="1200" b="1" dirty="0">
                  <a:solidFill>
                    <a:srgbClr val="006600"/>
                  </a:solidFill>
                </a:endParaRPr>
              </a:p>
              <a:p>
                <a:endParaRPr lang="en-US" sz="12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3803" y="1062035"/>
                <a:ext cx="7628671" cy="1388272"/>
              </a:xfrm>
              <a:prstGeom prst="rect">
                <a:avLst/>
              </a:prstGeom>
              <a:blipFill>
                <a:blip r:embed="rId2"/>
                <a:stretch>
                  <a:fillRect t="-1304" b="-92609"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F930B82F-68C0-3308-80D4-B98492C5D4CE}"/>
                  </a:ext>
                </a:extLst>
              </p:cNvPr>
              <p:cNvSpPr txBox="1"/>
              <p:nvPr/>
            </p:nvSpPr>
            <p:spPr bwMode="auto">
              <a:xfrm>
                <a:off x="743804" y="3886824"/>
                <a:ext cx="7628670" cy="1118299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en-US" sz="1100" b="1" dirty="0">
                    <a:solidFill>
                      <a:srgbClr val="C00000"/>
                    </a:solidFill>
                    <a:latin typeface="Helvetica Light" panose="020B0403020202020204"/>
                  </a:rPr>
                  <a:t>Taylor Expansion:</a:t>
                </a:r>
                <a:endParaRPr lang="en-US" altLang="en-US" sz="1100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⋯+</m:t>
                      </m:r>
                      <m:f>
                        <m:f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11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100" dirty="0">
                    <a:latin typeface="Helvetica Light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100" dirty="0">
                    <a:latin typeface="Helvetica Light"/>
                  </a:rPr>
                  <a:t> exists for all </a:t>
                </a:r>
                <a14:m>
                  <m:oMath xmlns:m="http://schemas.openxmlformats.org/officeDocument/2006/math"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100" dirty="0">
                    <a:solidFill>
                      <a:srgbClr val="006600"/>
                    </a:solidFill>
                  </a:rPr>
                  <a:t>.</a:t>
                </a:r>
                <a:endParaRPr lang="en-US" sz="1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endParaRPr lang="en-US" sz="1200" b="1" dirty="0">
                  <a:solidFill>
                    <a:srgbClr val="006600"/>
                  </a:solidFill>
                </a:endParaRPr>
              </a:p>
              <a:p>
                <a:endParaRPr lang="en-US" sz="12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F930B82F-68C0-3308-80D4-B98492C5D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3804" y="3886824"/>
                <a:ext cx="7628670" cy="11182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55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34922</TotalTime>
  <Words>6567</Words>
  <Application>Microsoft Office PowerPoint</Application>
  <PresentationFormat>On-screen Show (16:9)</PresentationFormat>
  <Paragraphs>837</Paragraphs>
  <Slides>110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21" baseType="lpstr">
      <vt:lpstr>Arial</vt:lpstr>
      <vt:lpstr>Calibri</vt:lpstr>
      <vt:lpstr>Cambria Math</vt:lpstr>
      <vt:lpstr>Courier New</vt:lpstr>
      <vt:lpstr>Franklin Gothic Book</vt:lpstr>
      <vt:lpstr>Franklin Gothic Medium Cond</vt:lpstr>
      <vt:lpstr>Helvetica Light</vt:lpstr>
      <vt:lpstr>Times New Roman</vt:lpstr>
      <vt:lpstr>Wingdings</vt:lpstr>
      <vt:lpstr>Office Theme</vt:lpstr>
      <vt:lpstr>Document</vt:lpstr>
      <vt:lpstr>Mathematics for Business Analytics and Finance</vt:lpstr>
      <vt:lpstr>Introduction</vt:lpstr>
      <vt:lpstr>Course Material</vt:lpstr>
      <vt:lpstr>Course Material</vt:lpstr>
      <vt:lpstr>Additional References</vt:lpstr>
      <vt:lpstr>Additional References</vt:lpstr>
      <vt:lpstr>Additional References</vt:lpstr>
      <vt:lpstr>Course Grading and Expectations</vt:lpstr>
      <vt:lpstr>Attendance</vt:lpstr>
      <vt:lpstr>Weekly Assignments</vt:lpstr>
      <vt:lpstr>Midterm/Final Exam</vt:lpstr>
      <vt:lpstr>Group Project</vt:lpstr>
      <vt:lpstr>Learning Objectives: Tools and Techniques</vt:lpstr>
      <vt:lpstr>Course Outline</vt:lpstr>
      <vt:lpstr>Key Reminders on Functions and Limits</vt:lpstr>
      <vt:lpstr>Functions</vt:lpstr>
      <vt:lpstr>Limits</vt:lpstr>
      <vt:lpstr>Continuity</vt:lpstr>
      <vt:lpstr>Properties of Limits</vt:lpstr>
      <vt:lpstr>Properties of Limits</vt:lpstr>
      <vt:lpstr>A Brief Guide to Programming in R</vt:lpstr>
      <vt:lpstr>Entering Commands and Getting Help</vt:lpstr>
      <vt:lpstr>Printing Something</vt:lpstr>
      <vt:lpstr>Printing Something</vt:lpstr>
      <vt:lpstr>Variables</vt:lpstr>
      <vt:lpstr>Variables</vt:lpstr>
      <vt:lpstr>Functions</vt:lpstr>
      <vt:lpstr>Exponential Functions</vt:lpstr>
      <vt:lpstr>Exponential Functions</vt:lpstr>
      <vt:lpstr>Properties of Exponential Functions</vt:lpstr>
      <vt:lpstr> Example</vt:lpstr>
      <vt:lpstr>Compound Interest</vt:lpstr>
      <vt:lpstr>Compound Interest</vt:lpstr>
      <vt:lpstr>Solution</vt:lpstr>
      <vt:lpstr>Compound Amount under Continuous Interest</vt:lpstr>
      <vt:lpstr>The Euler Number (e)</vt:lpstr>
      <vt:lpstr>Compound Amount under Continuous Interest</vt:lpstr>
      <vt:lpstr>Compound Amount under Continuous Interest</vt:lpstr>
      <vt:lpstr>Logarithmic Functions</vt:lpstr>
      <vt:lpstr>Logarithmic Functions</vt:lpstr>
      <vt:lpstr>Properties of Logarithms</vt:lpstr>
      <vt:lpstr>Example</vt:lpstr>
      <vt:lpstr>Solution</vt:lpstr>
      <vt:lpstr>Example</vt:lpstr>
      <vt:lpstr>Solution</vt:lpstr>
      <vt:lpstr>Example</vt:lpstr>
      <vt:lpstr>Solution</vt:lpstr>
      <vt:lpstr>Definition of Derivatives as the Slope of the Tangent Line</vt:lpstr>
      <vt:lpstr>The Derivative</vt:lpstr>
      <vt:lpstr>The Derivative</vt:lpstr>
      <vt:lpstr>The Derivative</vt:lpstr>
      <vt:lpstr>The Derivative</vt:lpstr>
      <vt:lpstr>The Derivative</vt:lpstr>
      <vt:lpstr>Example</vt:lpstr>
      <vt:lpstr>Solution</vt:lpstr>
      <vt:lpstr>Example</vt:lpstr>
      <vt:lpstr>Solution</vt:lpstr>
      <vt:lpstr>Differentiability and Continuity</vt:lpstr>
      <vt:lpstr>Rules for Differentiation </vt:lpstr>
      <vt:lpstr>Rules for Differentiation</vt:lpstr>
      <vt:lpstr>Rules for Differentiation</vt:lpstr>
      <vt:lpstr>Rules for Differentiation</vt:lpstr>
      <vt:lpstr>Solution</vt:lpstr>
      <vt:lpstr>Rules for Differentiation</vt:lpstr>
      <vt:lpstr>Product Rule</vt:lpstr>
      <vt:lpstr>Rules for Differentiation</vt:lpstr>
      <vt:lpstr>Solution</vt:lpstr>
      <vt:lpstr>Rules for Differentiation</vt:lpstr>
      <vt:lpstr>Rules for Differentiation</vt:lpstr>
      <vt:lpstr>Rules for Differentiation</vt:lpstr>
      <vt:lpstr>Solution</vt:lpstr>
      <vt:lpstr>Rules for Differentiation</vt:lpstr>
      <vt:lpstr>Solution</vt:lpstr>
      <vt:lpstr>Derivative as a Rate of Change</vt:lpstr>
      <vt:lpstr>Solution</vt:lpstr>
      <vt:lpstr>Rules for Differentiation </vt:lpstr>
      <vt:lpstr>Derivatives of Logarithmic Functions</vt:lpstr>
      <vt:lpstr>Derivatives of Logarithmic Functions</vt:lpstr>
      <vt:lpstr>Derivatives of Logarithmic Functions</vt:lpstr>
      <vt:lpstr>Solution</vt:lpstr>
      <vt:lpstr>Derivatives of Logarithmic Functions</vt:lpstr>
      <vt:lpstr>Derivatives of Exponential Functions</vt:lpstr>
      <vt:lpstr>Derivatives of Exponential Functions</vt:lpstr>
      <vt:lpstr>Derivatives of Exponential Functions</vt:lpstr>
      <vt:lpstr>Solution</vt:lpstr>
      <vt:lpstr>Implicit Differentiation</vt:lpstr>
      <vt:lpstr>Solution</vt:lpstr>
      <vt:lpstr>Logarithmic Differentiation </vt:lpstr>
      <vt:lpstr>Solution</vt:lpstr>
      <vt:lpstr>Unconstrained Optimization</vt:lpstr>
      <vt:lpstr>Monotonic Function</vt:lpstr>
      <vt:lpstr>Extrema</vt:lpstr>
      <vt:lpstr>First Order Necessary Condition (FONC)</vt:lpstr>
      <vt:lpstr>First Order Necessary Condition (FONC)</vt:lpstr>
      <vt:lpstr>Relative (Local) Extrema</vt:lpstr>
      <vt:lpstr>Solution</vt:lpstr>
      <vt:lpstr>Absolute Extrema on a Closed Interval</vt:lpstr>
      <vt:lpstr>Absolute Extrema on a Closed Interval</vt:lpstr>
      <vt:lpstr>Taylor Expansion</vt:lpstr>
      <vt:lpstr>Taylor Expansion</vt:lpstr>
      <vt:lpstr>Taylor Expansion for a Single Variable Function</vt:lpstr>
      <vt:lpstr>Concavity</vt:lpstr>
      <vt:lpstr>Concavity</vt:lpstr>
      <vt:lpstr>Second Order Necessary Conditions for Optimality</vt:lpstr>
      <vt:lpstr>Second Order Necessary Conditions</vt:lpstr>
      <vt:lpstr>Second Order Sufficient Optimality Conditions</vt:lpstr>
      <vt:lpstr>Second Order Sufficient Conditions</vt:lpstr>
      <vt:lpstr>Example</vt:lpstr>
      <vt:lpstr>Solution</vt:lpstr>
      <vt:lpstr>Finding a Local Minimum Using 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Mathematics for Analytics and Finance</dc:title>
  <dc:creator>Sami Najafi</dc:creator>
  <cp:lastModifiedBy> </cp:lastModifiedBy>
  <cp:revision>99</cp:revision>
  <dcterms:created xsi:type="dcterms:W3CDTF">2020-09-18T18:36:38Z</dcterms:created>
  <dcterms:modified xsi:type="dcterms:W3CDTF">2024-09-25T19:26:23Z</dcterms:modified>
</cp:coreProperties>
</file>